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7" r:id="rId3"/>
    <p:sldId id="256" r:id="rId4"/>
    <p:sldId id="300" r:id="rId5"/>
    <p:sldId id="285" r:id="rId6"/>
    <p:sldId id="257" r:id="rId7"/>
    <p:sldId id="260" r:id="rId8"/>
    <p:sldId id="263" r:id="rId9"/>
    <p:sldId id="264" r:id="rId10"/>
    <p:sldId id="259" r:id="rId11"/>
    <p:sldId id="265" r:id="rId12"/>
    <p:sldId id="268" r:id="rId13"/>
    <p:sldId id="270" r:id="rId14"/>
    <p:sldId id="267" r:id="rId15"/>
    <p:sldId id="279" r:id="rId16"/>
    <p:sldId id="272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10" r:id="rId25"/>
    <p:sldId id="309" r:id="rId26"/>
    <p:sldId id="275" r:id="rId27"/>
    <p:sldId id="276" r:id="rId28"/>
    <p:sldId id="313" r:id="rId29"/>
    <p:sldId id="314" r:id="rId30"/>
    <p:sldId id="269" r:id="rId31"/>
    <p:sldId id="315" r:id="rId32"/>
    <p:sldId id="273" r:id="rId33"/>
    <p:sldId id="316" r:id="rId34"/>
    <p:sldId id="318" r:id="rId35"/>
    <p:sldId id="317" r:id="rId36"/>
    <p:sldId id="319" r:id="rId37"/>
    <p:sldId id="312" r:id="rId38"/>
    <p:sldId id="286" r:id="rId39"/>
    <p:sldId id="288" r:id="rId40"/>
    <p:sldId id="289" r:id="rId41"/>
    <p:sldId id="290" r:id="rId42"/>
    <p:sldId id="291" r:id="rId43"/>
    <p:sldId id="281" r:id="rId44"/>
    <p:sldId id="282" r:id="rId45"/>
    <p:sldId id="292" r:id="rId46"/>
    <p:sldId id="293" r:id="rId47"/>
    <p:sldId id="294" r:id="rId48"/>
    <p:sldId id="299" r:id="rId49"/>
    <p:sldId id="320" r:id="rId50"/>
    <p:sldId id="322" r:id="rId51"/>
    <p:sldId id="321" r:id="rId52"/>
    <p:sldId id="298" r:id="rId5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1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ECABA41-82DC-47FF-B850-D6E2F4FF3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1EC4404-AC8E-4BA1-9219-0D16B332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4BF6716-4017-40D0-9271-8E59CA65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4AFAA5F-2C10-4408-AD82-1BF3748A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F614272-4489-4AD8-8F8F-DCDA50DF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54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9EFEE5-6D5A-483D-BE72-53CFB56E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FC92D10-20FA-4423-8680-04DC6968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334121C-FEA7-407B-AEAC-276576AF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B58858-A8AE-4305-9611-26D9E2EE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002B0A-9BFF-401A-ADCE-C2121331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95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FEB452-2AF3-4DF3-AC03-ACDB9179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5337950-544D-4E68-8762-476C83F74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58D4DFC-A4DD-4AB9-9C83-359A6446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816FD2D-B25E-47CD-AB56-82654139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A538D6D-1B79-4F04-A765-2FBAD129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999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698A75F-2ED6-4134-A962-C78BF0E9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A2BA5C6-488D-4FD2-8ABD-7296245C3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3B6DC89-B890-46A8-9862-426EF6C5F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086EDC0-56B9-4A38-AC7F-F4B2B68F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635DAA1-10C8-422E-9716-CFB01ED4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FB4DA61-0D71-48C8-9989-665ED0FF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424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7FE98A-465D-4C06-B529-456E7151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5161C65-6EEF-463F-971E-E80A9F44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CCCEDB4-5CBC-4924-A1AB-E89A31706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E1F0D7B4-B368-4175-913A-D2F1F67B8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0E63644-2C1F-41C6-8134-0593C650F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D63B7-88EC-4078-A978-A287DDD5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9B174D5-464C-4C99-85A6-EA53478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C5F5A932-46F0-4FDA-95EB-74165826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14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EC819AB-156E-4D1F-A5D7-D230C6D7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58B12C6F-18DF-40AF-A28C-1E421191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9E286558-CA7B-40EB-A7FB-9041F4F3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64E30B0-A545-4968-B98F-315C38AA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3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5AC5535-2728-4C90-88B9-D963267C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DAB2DA8E-1218-44F8-B082-8467EFA9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4069360-2CC8-4112-868A-068861B7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84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106F7B-BA78-4947-8E01-3A5C0CE9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50EFDA2-97D1-481C-8866-0852CD38A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D4CCBB5C-841D-482A-9737-64121ED92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BD87BDA-D543-4B87-AD0A-EF95150E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C1DC7DC-6669-48E3-9C99-C09258BC2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1E18324-E2D8-4690-80C4-B8580B26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46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4E5FE0-E983-4DBF-9742-C3718828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13A1D3A-63D9-4A43-8AEB-1A4DF9226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8DEEAFB-528E-4EC3-9E32-7A50B3AB8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B2C0ED-4898-4381-B580-C528A546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4973236-3FB9-4C9E-8496-D12BD330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4ACE676-BC76-46BF-B1E4-B16006F2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438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E0250F-7CAF-42ED-9748-B23C3AE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6487442-11D4-4E71-A7BF-5CBF20DFC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36628E5-27CD-4596-8D42-67CC482E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4B2D6F-2EC9-47CD-AB74-EC5CC7E8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0827B5F-94D3-4FEF-A45A-6144D2CB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08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0B62190-87F6-4C13-9DA5-6768E6FD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B6132E3-5A4C-44B9-8066-D290C68BA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A0BEF6A-BC51-480A-AA15-A5D9DAE7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C2056EA-8700-4691-92E4-71F93CF2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0564777-B5DC-4623-B88F-CEB7172A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80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A065E411-7634-4ADF-8A49-653F3316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CCBFBD2-A9A0-43E3-B59B-D2878CE3E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1A830B0-3121-4FE4-8B3F-77C020B89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1A8C445-B033-4A60-A72A-F7F206BE8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9080317-6E08-44D5-AF3B-D1005313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64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us02web.zoom.us/rec/share/x-YoH7rCzmhIQ4X_-UreZfUkAYTpX6a80XBMr_IMzxlI_VX5V7rR29Ylrstm4wEd?startTime=1595610203000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venlogicandservice.com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livegoup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xmlns="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A789252-C87F-4A7C-BCE1-6669FB4737CD}"/>
              </a:ext>
            </a:extLst>
          </p:cNvPr>
          <p:cNvSpPr txBox="1"/>
          <p:nvPr/>
        </p:nvSpPr>
        <p:spPr>
          <a:xfrm>
            <a:off x="3564836" y="2139907"/>
            <a:ext cx="48767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BINGAME CON APLICACIÓN DE 4R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D1386624-2AF6-4EFC-A172-31D2271E00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7"/>
          <a:stretch/>
        </p:blipFill>
        <p:spPr>
          <a:xfrm>
            <a:off x="0" y="5715676"/>
            <a:ext cx="1110929" cy="114409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9883F03-7C87-4A1D-906D-94366719289A}"/>
              </a:ext>
            </a:extLst>
          </p:cNvPr>
          <p:cNvSpPr txBox="1"/>
          <p:nvPr/>
        </p:nvSpPr>
        <p:spPr>
          <a:xfrm>
            <a:off x="0" y="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DA55BB7-EECF-4F0A-B2BB-FDEC91904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896" y="6153340"/>
            <a:ext cx="2160104" cy="7046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673" y="92766"/>
            <a:ext cx="9024116" cy="676523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xmlns="" id="{769E9AFB-73E8-416E-A559-10BCA1C2A6D7}"/>
              </a:ext>
            </a:extLst>
          </p:cNvPr>
          <p:cNvSpPr/>
          <p:nvPr/>
        </p:nvSpPr>
        <p:spPr>
          <a:xfrm>
            <a:off x="3657601" y="1152940"/>
            <a:ext cx="4651512" cy="4692926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9AD17405-AD47-44D5-90CB-4527AE6D2117}"/>
              </a:ext>
            </a:extLst>
          </p:cNvPr>
          <p:cNvSpPr txBox="1"/>
          <p:nvPr/>
        </p:nvSpPr>
        <p:spPr>
          <a:xfrm>
            <a:off x="0" y="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xmlns="" id="{32F90743-144C-4369-A9BA-C66FD2FADD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98" b="81"/>
          <a:stretch>
            <a:fillRect/>
          </a:stretch>
        </p:blipFill>
        <p:spPr>
          <a:xfrm>
            <a:off x="5004067" y="2102957"/>
            <a:ext cx="2183865" cy="248223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2A867DC-177B-4E33-9F4E-050C32DC0503}"/>
              </a:ext>
            </a:extLst>
          </p:cNvPr>
          <p:cNvSpPr txBox="1"/>
          <p:nvPr/>
        </p:nvSpPr>
        <p:spPr>
          <a:xfrm>
            <a:off x="4684644" y="1464187"/>
            <a:ext cx="2597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Facilitador </a:t>
            </a:r>
            <a:r>
              <a:rPr lang="es-CO" sz="2000" b="1" u="sng" dirty="0">
                <a:solidFill>
                  <a:schemeClr val="bg1"/>
                </a:solidFill>
                <a:latin typeface="Franklin Gothic Heavy" panose="020B0903020102020204" pitchFamily="34" charset="0"/>
              </a:rPr>
              <a:t>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69F24BD-69AA-452F-B8EF-6EF4F3E12F72}"/>
              </a:ext>
            </a:extLst>
          </p:cNvPr>
          <p:cNvSpPr txBox="1"/>
          <p:nvPr/>
        </p:nvSpPr>
        <p:spPr>
          <a:xfrm>
            <a:off x="4771018" y="4928593"/>
            <a:ext cx="2597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Mircaly</a:t>
            </a:r>
            <a:r>
              <a:rPr lang="es-CO" sz="2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 E. Guevara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032837CC-146E-4398-B420-C196528203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7"/>
          <a:stretch/>
        </p:blipFill>
        <p:spPr>
          <a:xfrm>
            <a:off x="11081071" y="5713908"/>
            <a:ext cx="1110929" cy="114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1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F056486-4292-4F52-8AE5-B8706E6E3B10}"/>
              </a:ext>
            </a:extLst>
          </p:cNvPr>
          <p:cNvSpPr txBox="1"/>
          <p:nvPr/>
        </p:nvSpPr>
        <p:spPr>
          <a:xfrm>
            <a:off x="675860" y="2403671"/>
            <a:ext cx="51550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Facilitador: </a:t>
            </a:r>
          </a:p>
          <a:p>
            <a:pPr algn="ctr"/>
            <a:r>
              <a:rPr lang="es-CO" sz="2400" dirty="0" err="1">
                <a:latin typeface="Century Gothic" panose="020B0502020202020204" pitchFamily="34" charset="0"/>
              </a:rPr>
              <a:t>Mircaly</a:t>
            </a:r>
            <a:r>
              <a:rPr lang="es-CO" sz="2400" dirty="0">
                <a:latin typeface="Century Gothic" panose="020B0502020202020204" pitchFamily="34" charset="0"/>
              </a:rPr>
              <a:t> Guevara.</a:t>
            </a:r>
          </a:p>
          <a:p>
            <a:pPr algn="ctr"/>
            <a:endParaRPr lang="es-CO" sz="2400" dirty="0">
              <a:latin typeface="Century Gothic" panose="020B0502020202020204" pitchFamily="34" charset="0"/>
            </a:endParaRPr>
          </a:p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Participantes:</a:t>
            </a:r>
          </a:p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(</a:t>
            </a:r>
            <a:r>
              <a:rPr lang="es-CO" sz="2400" b="1" dirty="0" err="1">
                <a:latin typeface="Century Gothic" panose="020B0502020202020204" pitchFamily="34" charset="0"/>
              </a:rPr>
              <a:t>Seven</a:t>
            </a:r>
            <a:r>
              <a:rPr lang="es-CO" sz="2400" b="1" dirty="0">
                <a:latin typeface="Century Gothic" panose="020B0502020202020204" pitchFamily="34" charset="0"/>
              </a:rPr>
              <a:t> </a:t>
            </a:r>
            <a:r>
              <a:rPr lang="es-CO" sz="2400" b="1" dirty="0" err="1">
                <a:latin typeface="Century Gothic" panose="020B0502020202020204" pitchFamily="34" charset="0"/>
              </a:rPr>
              <a:t>Logic</a:t>
            </a:r>
            <a:r>
              <a:rPr lang="es-CO" sz="2400" b="1" dirty="0">
                <a:latin typeface="Century Gothic" panose="020B0502020202020204" pitchFamily="34" charset="0"/>
              </a:rPr>
              <a:t> and </a:t>
            </a:r>
            <a:r>
              <a:rPr lang="es-CO" sz="2400" b="1" dirty="0" err="1">
                <a:latin typeface="Century Gothic" panose="020B0502020202020204" pitchFamily="34" charset="0"/>
              </a:rPr>
              <a:t>Service</a:t>
            </a:r>
            <a:r>
              <a:rPr lang="es-CO" sz="2400" b="1" dirty="0">
                <a:latin typeface="Century Gothic" panose="020B0502020202020204" pitchFamily="34" charset="0"/>
              </a:rPr>
              <a:t> S.A.S.)</a:t>
            </a:r>
          </a:p>
          <a:p>
            <a:pPr algn="ctr"/>
            <a:r>
              <a:rPr lang="es-CO" sz="2400" dirty="0">
                <a:latin typeface="Century Gothic" panose="020B0502020202020204" pitchFamily="34" charset="0"/>
              </a:rPr>
              <a:t>José Alexander López .</a:t>
            </a:r>
          </a:p>
          <a:p>
            <a:pPr algn="ctr"/>
            <a:r>
              <a:rPr lang="es-CO" sz="2400" dirty="0" err="1">
                <a:latin typeface="Century Gothic" panose="020B0502020202020204" pitchFamily="34" charset="0"/>
              </a:rPr>
              <a:t>Marielisa</a:t>
            </a:r>
            <a:r>
              <a:rPr lang="es-CO" sz="2400" dirty="0">
                <a:latin typeface="Century Gothic" panose="020B0502020202020204" pitchFamily="34" charset="0"/>
              </a:rPr>
              <a:t> Barrios.</a:t>
            </a:r>
          </a:p>
          <a:p>
            <a:pPr algn="ctr"/>
            <a:r>
              <a:rPr lang="es-CO" sz="2400" dirty="0">
                <a:latin typeface="Century Gothic" panose="020B0502020202020204" pitchFamily="34" charset="0"/>
              </a:rPr>
              <a:t>César Arturo Cruz.</a:t>
            </a:r>
          </a:p>
          <a:p>
            <a:pPr algn="ctr"/>
            <a:r>
              <a:rPr lang="es-CO" sz="2400" dirty="0">
                <a:latin typeface="Century Gothic" panose="020B0502020202020204" pitchFamily="34" charset="0"/>
              </a:rPr>
              <a:t>Daniel López.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251789" y="53605"/>
            <a:ext cx="11688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>
                <a:latin typeface="Century Gothic" panose="020B0502020202020204" pitchFamily="34" charset="0"/>
              </a:rPr>
              <a:t>BINGAME CON APLICACIÓN DE 4R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D592951-F281-4C3A-A407-8E234BEB80A0}"/>
              </a:ext>
            </a:extLst>
          </p:cNvPr>
          <p:cNvSpPr txBox="1"/>
          <p:nvPr/>
        </p:nvSpPr>
        <p:spPr>
          <a:xfrm>
            <a:off x="251789" y="959441"/>
            <a:ext cx="11688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Juego Conversacional para Equipos.</a:t>
            </a:r>
          </a:p>
          <a:p>
            <a:pPr algn="ctr"/>
            <a:r>
              <a:rPr lang="es-CO" sz="2400" dirty="0">
                <a:latin typeface="Century Gothic" panose="020B0502020202020204" pitchFamily="34" charset="0"/>
              </a:rPr>
              <a:t>Herramienta de Apoyo para la Etapa de Conocimiento de los Equipos.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895095A6-DC21-4E68-90B7-A0F27FC89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5997" y="2197167"/>
            <a:ext cx="5294246" cy="397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62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D592951-F281-4C3A-A407-8E234BEB80A0}"/>
              </a:ext>
            </a:extLst>
          </p:cNvPr>
          <p:cNvSpPr txBox="1"/>
          <p:nvPr/>
        </p:nvSpPr>
        <p:spPr>
          <a:xfrm>
            <a:off x="251789" y="959441"/>
            <a:ext cx="11688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Juego Conversacional para Equipos.</a:t>
            </a:r>
          </a:p>
          <a:p>
            <a:pPr algn="ctr"/>
            <a:r>
              <a:rPr lang="es-CO" sz="2400" dirty="0">
                <a:latin typeface="Century Gothic" panose="020B0502020202020204" pitchFamily="34" charset="0"/>
              </a:rPr>
              <a:t>Herramienta de Apoyo para la Etapa de Conocimiento de los Equipos.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2639F2FE-D6DF-45FD-99C4-787C0E8CF628}"/>
              </a:ext>
            </a:extLst>
          </p:cNvPr>
          <p:cNvSpPr txBox="1"/>
          <p:nvPr/>
        </p:nvSpPr>
        <p:spPr>
          <a:xfrm>
            <a:off x="5499652" y="2295358"/>
            <a:ext cx="616226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Modalidad: </a:t>
            </a:r>
            <a:r>
              <a:rPr lang="es-CO" sz="2000" dirty="0">
                <a:latin typeface="Century Gothic" panose="020B0502020202020204" pitchFamily="34" charset="0"/>
              </a:rPr>
              <a:t>Mixta (Presencial y Virtual).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Fecha de Aplicación: </a:t>
            </a:r>
            <a:r>
              <a:rPr lang="es-CO" sz="2000" dirty="0">
                <a:latin typeface="Century Gothic" panose="020B0502020202020204" pitchFamily="34" charset="0"/>
              </a:rPr>
              <a:t>Viernes 24 de julio de 2020. 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Duración de la Sesión: </a:t>
            </a:r>
            <a:r>
              <a:rPr lang="es-CO" sz="2000" dirty="0">
                <a:latin typeface="Century Gothic" panose="020B0502020202020204" pitchFamily="34" charset="0"/>
              </a:rPr>
              <a:t>2 Horas.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Estímulo de Apertura: </a:t>
            </a:r>
            <a:r>
              <a:rPr lang="es-CO" sz="2000" dirty="0">
                <a:latin typeface="Century Gothic" panose="020B0502020202020204" pitchFamily="34" charset="0"/>
              </a:rPr>
              <a:t>Dame tres (3).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Actividad Principal: </a:t>
            </a:r>
            <a:r>
              <a:rPr lang="es-CO" sz="2000" dirty="0" err="1">
                <a:latin typeface="Century Gothic" panose="020B0502020202020204" pitchFamily="34" charset="0"/>
              </a:rPr>
              <a:t>Bingame</a:t>
            </a:r>
            <a:r>
              <a:rPr lang="es-CO" sz="2000" dirty="0">
                <a:latin typeface="Century Gothic" panose="020B0502020202020204" pitchFamily="34" charset="0"/>
              </a:rPr>
              <a:t>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Actividad Complementaria: </a:t>
            </a:r>
            <a:r>
              <a:rPr lang="es-CO" sz="2000" dirty="0">
                <a:latin typeface="Century Gothic" panose="020B0502020202020204" pitchFamily="34" charset="0"/>
              </a:rPr>
              <a:t>Análisis de las 4R.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Link de Grabación vía Zoom: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  <a:hlinkClick r:id="rId2"/>
              </a:rPr>
              <a:t>https://us02web.zoom.us/rec/share/x-YoH7rCzmhIQ4X_-UreZfUkAYTpX6a80XBMr_IMzxlI_VX5V7rR29Ylrstm4wEd?startTime=1595610203000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Contraseña Grabación vía Zoom: </a:t>
            </a:r>
            <a:r>
              <a:rPr lang="es-CO" sz="2000" dirty="0">
                <a:latin typeface="Century Gothic" panose="020B0502020202020204" pitchFamily="34" charset="0"/>
              </a:rPr>
              <a:t>AP+$2=</a:t>
            </a:r>
            <a:r>
              <a:rPr lang="es-CO" sz="2000" dirty="0" err="1">
                <a:latin typeface="Century Gothic" panose="020B0502020202020204" pitchFamily="34" charset="0"/>
              </a:rPr>
              <a:t>Dr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ctr"/>
            <a:endParaRPr lang="es-CO" sz="2400" dirty="0">
              <a:latin typeface="Century Gothic" panose="020B0502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34204D98-E65E-4AB1-9EC2-7B059B77A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0195" y="2274114"/>
            <a:ext cx="4963380" cy="372253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006F26E0-29D8-4F0C-A0BE-0330FF34D7F0}"/>
              </a:ext>
            </a:extLst>
          </p:cNvPr>
          <p:cNvSpPr txBox="1"/>
          <p:nvPr/>
        </p:nvSpPr>
        <p:spPr>
          <a:xfrm>
            <a:off x="251789" y="53605"/>
            <a:ext cx="11688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>
                <a:latin typeface="Century Gothic" panose="020B0502020202020204" pitchFamily="34" charset="0"/>
              </a:rPr>
              <a:t>BINGAME CON APLICACIÓN DE 4R</a:t>
            </a:r>
          </a:p>
        </p:txBody>
      </p:sp>
    </p:spTree>
    <p:extLst>
      <p:ext uri="{BB962C8B-B14F-4D97-AF65-F5344CB8AC3E}">
        <p14:creationId xmlns:p14="http://schemas.microsoft.com/office/powerpoint/2010/main" val="515461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del Cliente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4E0539B-A497-4BDB-8F63-D02B90422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236" y="919706"/>
            <a:ext cx="3271858" cy="106733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04CD062B-AB78-47BC-9B2B-9F1C41D33911}"/>
              </a:ext>
            </a:extLst>
          </p:cNvPr>
          <p:cNvSpPr txBox="1"/>
          <p:nvPr/>
        </p:nvSpPr>
        <p:spPr>
          <a:xfrm>
            <a:off x="983973" y="2355692"/>
            <a:ext cx="102240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err="1">
                <a:latin typeface="Century Gothic" panose="020B0502020202020204" pitchFamily="34" charset="0"/>
              </a:rPr>
              <a:t>Seven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 err="1">
                <a:latin typeface="Century Gothic" panose="020B0502020202020204" pitchFamily="34" charset="0"/>
              </a:rPr>
              <a:t>Logic</a:t>
            </a:r>
            <a:r>
              <a:rPr lang="es-CO" sz="2000" b="1" dirty="0">
                <a:latin typeface="Century Gothic" panose="020B0502020202020204" pitchFamily="34" charset="0"/>
              </a:rPr>
              <a:t> and </a:t>
            </a:r>
            <a:r>
              <a:rPr lang="es-CO" sz="2000" b="1" dirty="0" err="1">
                <a:latin typeface="Century Gothic" panose="020B0502020202020204" pitchFamily="34" charset="0"/>
              </a:rPr>
              <a:t>Service</a:t>
            </a:r>
            <a:r>
              <a:rPr lang="es-CO" sz="2000" b="1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MX" sz="2000" dirty="0">
                <a:latin typeface="Century Gothic" panose="020B0502020202020204" pitchFamily="34" charset="0"/>
              </a:rPr>
              <a:t>Empresa especializada en el alquiler de vehículos con conductor, en la prestación de servicios de traslados corporativos y personales, logística de eventos, gestión y coordinación de compras, viajes y asistencia vial; staff y catering para eventos dirigidos por modelos de protocolo AAA, y organización de recepciones</a:t>
            </a:r>
            <a:r>
              <a:rPr lang="es-CO" sz="2000" dirty="0">
                <a:latin typeface="Century Gothic" panose="020B0502020202020204" pitchFamily="34" charset="0"/>
              </a:rPr>
              <a:t>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  <a:hlinkClick r:id="rId3"/>
              </a:rPr>
              <a:t>https://www.sevenlogicandservice.com/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MX" sz="2000" dirty="0">
                <a:latin typeface="Century Gothic" panose="020B0502020202020204" pitchFamily="34" charset="0"/>
              </a:rPr>
              <a:t>Esta empresa cuenta con una filial que aún se encuentra en etapa de prueba, denominada </a:t>
            </a:r>
            <a:r>
              <a:rPr lang="es-MX" sz="2000" b="1" dirty="0">
                <a:latin typeface="Century Gothic" panose="020B0502020202020204" pitchFamily="34" charset="0"/>
              </a:rPr>
              <a:t>Live </a:t>
            </a:r>
            <a:r>
              <a:rPr lang="es-MX" sz="2000" b="1" dirty="0" err="1">
                <a:latin typeface="Century Gothic" panose="020B0502020202020204" pitchFamily="34" charset="0"/>
              </a:rPr>
              <a:t>Go</a:t>
            </a:r>
            <a:r>
              <a:rPr lang="es-MX" sz="2000" b="1" dirty="0">
                <a:latin typeface="Century Gothic" panose="020B0502020202020204" pitchFamily="34" charset="0"/>
              </a:rPr>
              <a:t> Up</a:t>
            </a:r>
            <a:r>
              <a:rPr lang="es-MX" sz="2000" dirty="0">
                <a:latin typeface="Century Gothic" panose="020B0502020202020204" pitchFamily="34" charset="0"/>
              </a:rPr>
              <a:t>, se especializa en la distribución de bienes y servicios a partir de un catálogo virtual de fácil acceso en su plataforma; también desarrolla un modelo de comercialización por redes o </a:t>
            </a:r>
            <a:r>
              <a:rPr lang="es-MX" sz="2000" dirty="0" err="1">
                <a:latin typeface="Century Gothic" panose="020B0502020202020204" pitchFamily="34" charset="0"/>
              </a:rPr>
              <a:t>network</a:t>
            </a:r>
            <a:r>
              <a:rPr lang="es-MX" sz="2000" dirty="0">
                <a:latin typeface="Century Gothic" panose="020B0502020202020204" pitchFamily="34" charset="0"/>
              </a:rPr>
              <a:t> marketing.</a:t>
            </a:r>
          </a:p>
          <a:p>
            <a:pPr algn="just"/>
            <a:r>
              <a:rPr lang="es-MX" sz="2000" dirty="0">
                <a:latin typeface="Century Gothic" panose="020B0502020202020204" pitchFamily="34" charset="0"/>
                <a:hlinkClick r:id="rId4"/>
              </a:rPr>
              <a:t>https://livegoup.com/</a:t>
            </a:r>
            <a:r>
              <a:rPr lang="es-MX" sz="2000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6067E7F-80B4-4080-A09A-DB01B02B58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094" y="8885"/>
            <a:ext cx="3761668" cy="290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97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 los Participantes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B22688B3-5CB8-4F0C-BF98-3D69FB40B4C0}"/>
              </a:ext>
            </a:extLst>
          </p:cNvPr>
          <p:cNvSpPr txBox="1"/>
          <p:nvPr/>
        </p:nvSpPr>
        <p:spPr>
          <a:xfrm>
            <a:off x="162891" y="1440368"/>
            <a:ext cx="357422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José Alexander López.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Gerente General de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Bogotano.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Administrador de profesión.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50 años de edad.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Unión estable de hechos,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 4 hijos.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Hobbies: Ver documentales.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Superpoder que desea: Cambiar la mente de las personas para que sean nobles y cuiden los recursos naturales.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Lema: Ni el cielo es el límite.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8E37FD81-AB3B-452F-9BA2-F955438C8CE4}"/>
              </a:ext>
            </a:extLst>
          </p:cNvPr>
          <p:cNvSpPr txBox="1"/>
          <p:nvPr/>
        </p:nvSpPr>
        <p:spPr>
          <a:xfrm>
            <a:off x="8090636" y="1254910"/>
            <a:ext cx="380981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err="1">
                <a:latin typeface="Century Gothic" panose="020B0502020202020204" pitchFamily="34" charset="0"/>
              </a:rPr>
              <a:t>Marielisa</a:t>
            </a:r>
            <a:r>
              <a:rPr lang="es-CO" sz="2000" b="1" dirty="0">
                <a:latin typeface="Century Gothic" panose="020B0502020202020204" pitchFamily="34" charset="0"/>
              </a:rPr>
              <a:t> Barrios </a:t>
            </a:r>
            <a:r>
              <a:rPr lang="es-CO" sz="2000" b="1" dirty="0" err="1">
                <a:latin typeface="Century Gothic" panose="020B0502020202020204" pitchFamily="34" charset="0"/>
              </a:rPr>
              <a:t>Arnías</a:t>
            </a:r>
            <a:r>
              <a:rPr lang="es-CO" sz="2000" b="1" dirty="0">
                <a:latin typeface="Century Gothic" panose="020B0502020202020204" pitchFamily="34" charset="0"/>
              </a:rPr>
              <a:t>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Coordinadora administrativa y logística de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Colombo-Venezolana.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Lic. En Estudios Internacionales.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24 años de edad.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Soltera, sin hijos.</a:t>
            </a:r>
            <a:br>
              <a:rPr lang="es-CO" sz="2000" dirty="0">
                <a:latin typeface="Century Gothic" panose="020B0502020202020204" pitchFamily="34" charset="0"/>
              </a:rPr>
            </a:br>
            <a:r>
              <a:rPr lang="es-CO" sz="2000" dirty="0">
                <a:latin typeface="Century Gothic" panose="020B0502020202020204" pitchFamily="34" charset="0"/>
              </a:rPr>
              <a:t>Hobbies: Ver series y películas.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Superpoder que desea: Telepatía, para </a:t>
            </a:r>
            <a:r>
              <a:rPr lang="es-CO" sz="2000" dirty="0" err="1">
                <a:latin typeface="Century Gothic" panose="020B0502020202020204" pitchFamily="34" charset="0"/>
              </a:rPr>
              <a:t>preveer</a:t>
            </a:r>
            <a:r>
              <a:rPr lang="es-CO" sz="2000" dirty="0">
                <a:latin typeface="Century Gothic" panose="020B0502020202020204" pitchFamily="34" charset="0"/>
              </a:rPr>
              <a:t> cualquier situación de riesgo o peligro.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Lema: Si puedes soñarlo, esfuérzate hasta lograrlo.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57CC120-D6FB-4F0F-A379-A652F7A68F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8" r="34349" b="27326"/>
          <a:stretch/>
        </p:blipFill>
        <p:spPr>
          <a:xfrm rot="10800000">
            <a:off x="3945927" y="1556872"/>
            <a:ext cx="3935896" cy="443020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91CDAA15-D182-4750-B429-996D437B77B8}"/>
              </a:ext>
            </a:extLst>
          </p:cNvPr>
          <p:cNvSpPr txBox="1"/>
          <p:nvPr/>
        </p:nvSpPr>
        <p:spPr>
          <a:xfrm>
            <a:off x="69665" y="809668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Modalidad Presencial</a:t>
            </a:r>
          </a:p>
        </p:txBody>
      </p:sp>
    </p:spTree>
    <p:extLst>
      <p:ext uri="{BB962C8B-B14F-4D97-AF65-F5344CB8AC3E}">
        <p14:creationId xmlns:p14="http://schemas.microsoft.com/office/powerpoint/2010/main" val="180079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 los Participantes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B22688B3-5CB8-4F0C-BF98-3D69FB40B4C0}"/>
              </a:ext>
            </a:extLst>
          </p:cNvPr>
          <p:cNvSpPr txBox="1"/>
          <p:nvPr/>
        </p:nvSpPr>
        <p:spPr>
          <a:xfrm>
            <a:off x="74789" y="1348571"/>
            <a:ext cx="34920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César A. Cruz.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Asesor de Redes de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Venezolano.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Estudiante de Marketing.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19 años de edad.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Soltero, sin hijos.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Hobbies: Ver películas y  jugar baloncesto.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Superpoder que desea: Teletransportación, para estar en muchos lugares al mismo tiempo.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Lema: Si puedes planearlo, puedes lograrlo.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8E37FD81-AB3B-452F-9BA2-F955438C8CE4}"/>
              </a:ext>
            </a:extLst>
          </p:cNvPr>
          <p:cNvSpPr txBox="1"/>
          <p:nvPr/>
        </p:nvSpPr>
        <p:spPr>
          <a:xfrm>
            <a:off x="8411821" y="1348571"/>
            <a:ext cx="34920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Daniel López.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Representante Comercial de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Estudiante de psicología.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Bogotano.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26 años de edad.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Soltero, sin hijos.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Hobbies: Ver series, películas y bailar.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Superpoder que desea: Super fuerza, para acabar con el mal.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Lema: </a:t>
            </a:r>
            <a:r>
              <a:rPr lang="es-MX" sz="2000" b="1" dirty="0">
                <a:latin typeface="Century Gothic" panose="020B0502020202020204" pitchFamily="34" charset="0"/>
              </a:rPr>
              <a:t>Nunca pospongas tus metas, cúmplela y avanza con la siguiente.</a:t>
            </a:r>
            <a:endParaRPr lang="es-CO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93016F6-C782-41E6-B4FE-92E28E3E6208}"/>
              </a:ext>
            </a:extLst>
          </p:cNvPr>
          <p:cNvSpPr txBox="1"/>
          <p:nvPr/>
        </p:nvSpPr>
        <p:spPr>
          <a:xfrm>
            <a:off x="69665" y="809668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Modalidad Virtual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52425CE-FE96-431A-9FD7-FD4B9F62C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8" b="2119"/>
          <a:stretch/>
        </p:blipFill>
        <p:spPr>
          <a:xfrm>
            <a:off x="3717725" y="2271971"/>
            <a:ext cx="4392295" cy="301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07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Objetivo de la Sesión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FB34121-A2AF-4BDA-9862-1DE1DB5FE9D6}"/>
              </a:ext>
            </a:extLst>
          </p:cNvPr>
          <p:cNvSpPr txBox="1"/>
          <p:nvPr/>
        </p:nvSpPr>
        <p:spPr>
          <a:xfrm>
            <a:off x="1149625" y="1449893"/>
            <a:ext cx="98927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Century Gothic" panose="020B0502020202020204" pitchFamily="34" charset="0"/>
              </a:rPr>
              <a:t>Actividad dirigida a las personas que prestan sus servicios a la empresa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Los objetivos fueron acordados con el Sr. José Alexander López, representante legal y gerente general de la empresa, entre los que destacan: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Fortalecer la conformación y el conocimiento grupal.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Fomentar la comunicación, integración, confianza e interacción entre los miembros del equipo.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Identificar el rol de cada participante y su proyección dentro de la empresa.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Aumentar el nivel de compromiso del grupo para llevar a cabo el nuevo proyecto de la empresa, el e-</a:t>
            </a:r>
            <a:r>
              <a:rPr lang="es-CO" sz="2000" dirty="0" err="1">
                <a:latin typeface="Century Gothic" panose="020B0502020202020204" pitchFamily="34" charset="0"/>
              </a:rPr>
              <a:t>commerce</a:t>
            </a:r>
            <a:r>
              <a:rPr lang="es-CO" sz="2000" dirty="0">
                <a:latin typeface="Century Gothic" panose="020B0502020202020204" pitchFamily="34" charset="0"/>
              </a:rPr>
              <a:t> con estrategia de </a:t>
            </a:r>
            <a:r>
              <a:rPr lang="es-CO" sz="2000" dirty="0" err="1">
                <a:latin typeface="Century Gothic" panose="020B0502020202020204" pitchFamily="34" charset="0"/>
              </a:rPr>
              <a:t>network</a:t>
            </a:r>
            <a:r>
              <a:rPr lang="es-CO" sz="2000" dirty="0">
                <a:latin typeface="Century Gothic" panose="020B0502020202020204" pitchFamily="34" charset="0"/>
              </a:rPr>
              <a:t> marketing, “Live </a:t>
            </a:r>
            <a:r>
              <a:rPr lang="es-CO" sz="2000" dirty="0" err="1">
                <a:latin typeface="Century Gothic" panose="020B0502020202020204" pitchFamily="34" charset="0"/>
              </a:rPr>
              <a:t>Go</a:t>
            </a:r>
            <a:r>
              <a:rPr lang="es-CO" sz="2000" dirty="0">
                <a:latin typeface="Century Gothic" panose="020B0502020202020204" pitchFamily="34" charset="0"/>
              </a:rPr>
              <a:t> Up”.</a:t>
            </a:r>
          </a:p>
        </p:txBody>
      </p:sp>
    </p:spTree>
    <p:extLst>
      <p:ext uri="{BB962C8B-B14F-4D97-AF65-F5344CB8AC3E}">
        <p14:creationId xmlns:p14="http://schemas.microsoft.com/office/powerpoint/2010/main" val="683338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Estímulo de Apertura Utilizado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FB34121-A2AF-4BDA-9862-1DE1DB5FE9D6}"/>
              </a:ext>
            </a:extLst>
          </p:cNvPr>
          <p:cNvSpPr txBox="1"/>
          <p:nvPr/>
        </p:nvSpPr>
        <p:spPr>
          <a:xfrm>
            <a:off x="530087" y="1081212"/>
            <a:ext cx="687787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Dame tres (3): </a:t>
            </a:r>
          </a:p>
          <a:p>
            <a:pPr algn="just"/>
            <a:r>
              <a:rPr lang="es-CO" dirty="0">
                <a:latin typeface="Century Gothic" panose="020B0502020202020204" pitchFamily="34" charset="0"/>
              </a:rPr>
              <a:t>Se utilizó esta herramienta para fomentar confianza entre los miembros del equipo, permitir la interacción del equipo antes de la sesión, reconfirmar los conocimientos del los otros miembros del equipo y establecer la necesidad de conocerse para identificar las habilidades y fortalezas de cada uno, complementarse y lograr mejores resultados.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  <a:p>
            <a:pPr algn="just"/>
            <a:r>
              <a:rPr lang="es-CO" dirty="0">
                <a:latin typeface="Century Gothic" panose="020B0502020202020204" pitchFamily="34" charset="0"/>
              </a:rPr>
              <a:t>Se recurrió a preguntas como:</a:t>
            </a:r>
          </a:p>
          <a:p>
            <a:pPr marL="342900" indent="-342900" algn="just"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Fechas de cumpleaños de los miembros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Apellidos de los miembros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Herramientas de trabajo disponibles en el área.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Barrios donde viven los miembros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Deportes que practiquen los miembros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Indicadores de gestión que maneje la empresa.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Cualidades de los miembros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Conocimientos que deben tener todos los miembros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Valores y misión de la empresa.</a:t>
            </a:r>
          </a:p>
          <a:p>
            <a:pPr marL="342900" indent="-342900" algn="just">
              <a:buFontTx/>
              <a:buAutoNum type="arabicPeriod"/>
            </a:pPr>
            <a:endParaRPr lang="es-CO" dirty="0">
              <a:latin typeface="Century Gothic" panose="020B0502020202020204" pitchFamily="34" charset="0"/>
            </a:endParaRPr>
          </a:p>
          <a:p>
            <a:pPr marL="342900" indent="-342900" algn="just">
              <a:buFontTx/>
              <a:buAutoNum type="arabicPeriod"/>
            </a:pPr>
            <a:endParaRPr lang="es-CO" dirty="0">
              <a:latin typeface="Century Gothic" panose="020B0502020202020204" pitchFamily="34" charset="0"/>
            </a:endParaRPr>
          </a:p>
          <a:p>
            <a:pPr marL="342900" indent="-342900" algn="just">
              <a:buFontTx/>
              <a:buAutoNum type="arabicPeriod"/>
            </a:pPr>
            <a:endParaRPr lang="es-CO" dirty="0">
              <a:latin typeface="Century Gothic" panose="020B0502020202020204" pitchFamily="34" charset="0"/>
            </a:endParaRPr>
          </a:p>
          <a:p>
            <a:pPr marL="342900" indent="-342900" algn="just">
              <a:buAutoNum type="arabicPeriod"/>
            </a:pPr>
            <a:endParaRPr lang="es-CO" dirty="0">
              <a:latin typeface="Century Gothic" panose="020B0502020202020204" pitchFamily="34" charset="0"/>
            </a:endParaRPr>
          </a:p>
          <a:p>
            <a:pPr algn="ctr"/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0F01B1A-3B97-4893-B837-19E036BC21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6" t="6217"/>
          <a:stretch/>
        </p:blipFill>
        <p:spPr>
          <a:xfrm>
            <a:off x="7407965" y="1666870"/>
            <a:ext cx="4456109" cy="404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87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2C52722-C1C2-442F-A71E-DB9C7888D36E}"/>
              </a:ext>
            </a:extLst>
          </p:cNvPr>
          <p:cNvSpPr txBox="1"/>
          <p:nvPr/>
        </p:nvSpPr>
        <p:spPr>
          <a:xfrm>
            <a:off x="8271827" y="4627085"/>
            <a:ext cx="3918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err="1">
                <a:latin typeface="Century Gothic" panose="020B0502020202020204" pitchFamily="34" charset="0"/>
              </a:rPr>
              <a:t>Marielisa</a:t>
            </a:r>
            <a:r>
              <a:rPr lang="es-CO" b="1" dirty="0">
                <a:latin typeface="Century Gothic" panose="020B0502020202020204" pitchFamily="34" charset="0"/>
              </a:rPr>
              <a:t> Barrios: </a:t>
            </a:r>
          </a:p>
          <a:p>
            <a:pPr algn="just"/>
            <a:r>
              <a:rPr lang="es-CO" dirty="0">
                <a:latin typeface="Century Gothic" panose="020B0502020202020204" pitchFamily="34" charset="0"/>
              </a:rPr>
              <a:t>Eligió a </a:t>
            </a:r>
            <a:r>
              <a:rPr lang="es-CO" b="1" dirty="0">
                <a:latin typeface="Century Gothic" panose="020B0502020202020204" pitchFamily="34" charset="0"/>
              </a:rPr>
              <a:t>Elena de </a:t>
            </a:r>
            <a:r>
              <a:rPr lang="es-CO" b="1" dirty="0" err="1">
                <a:latin typeface="Century Gothic" panose="020B0502020202020204" pitchFamily="34" charset="0"/>
              </a:rPr>
              <a:t>Avalor</a:t>
            </a:r>
            <a:r>
              <a:rPr lang="es-CO" b="1" dirty="0">
                <a:latin typeface="Century Gothic" panose="020B0502020202020204" pitchFamily="34" charset="0"/>
              </a:rPr>
              <a:t> </a:t>
            </a:r>
            <a:r>
              <a:rPr lang="es-CO" dirty="0">
                <a:latin typeface="Century Gothic" panose="020B0502020202020204" pitchFamily="34" charset="0"/>
              </a:rPr>
              <a:t>por ser una princesa guerrera, con determinación y comprometida con defender a su reino, a su familia y sus valores.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EDE7C5E0-5298-4FFA-8C4F-E1704B6A2B2E}"/>
              </a:ext>
            </a:extLst>
          </p:cNvPr>
          <p:cNvSpPr txBox="1"/>
          <p:nvPr/>
        </p:nvSpPr>
        <p:spPr>
          <a:xfrm>
            <a:off x="188307" y="1854595"/>
            <a:ext cx="34488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José A. López: </a:t>
            </a:r>
          </a:p>
          <a:p>
            <a:pPr algn="just"/>
            <a:r>
              <a:rPr lang="es-CO" dirty="0">
                <a:latin typeface="Century Gothic" panose="020B0502020202020204" pitchFamily="34" charset="0"/>
              </a:rPr>
              <a:t>Eligió a un </a:t>
            </a:r>
            <a:r>
              <a:rPr lang="es-CO" b="1" dirty="0">
                <a:latin typeface="Century Gothic" panose="020B0502020202020204" pitchFamily="34" charset="0"/>
              </a:rPr>
              <a:t>Hawaiano</a:t>
            </a:r>
            <a:r>
              <a:rPr lang="es-CO" dirty="0">
                <a:latin typeface="Century Gothic" panose="020B0502020202020204" pitchFamily="34" charset="0"/>
              </a:rPr>
              <a:t> porque lo considera tranquilo, relajado, humilde, dispuesto a ayudar a los demás y comprometido con sus valores.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4D20AD55-E4F7-426B-BF67-C2E9ED2A802B}"/>
              </a:ext>
            </a:extLst>
          </p:cNvPr>
          <p:cNvSpPr txBox="1"/>
          <p:nvPr/>
        </p:nvSpPr>
        <p:spPr>
          <a:xfrm>
            <a:off x="157104" y="4669149"/>
            <a:ext cx="36683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Daniel López: </a:t>
            </a:r>
          </a:p>
          <a:p>
            <a:pPr algn="just"/>
            <a:r>
              <a:rPr lang="es-CO" dirty="0">
                <a:latin typeface="Century Gothic" panose="020B0502020202020204" pitchFamily="34" charset="0"/>
              </a:rPr>
              <a:t>Eligió a la </a:t>
            </a:r>
            <a:r>
              <a:rPr lang="es-CO" b="1" dirty="0">
                <a:latin typeface="Century Gothic" panose="020B0502020202020204" pitchFamily="34" charset="0"/>
              </a:rPr>
              <a:t>Madre Teresa de Calcuta </a:t>
            </a:r>
            <a:r>
              <a:rPr lang="es-CO" dirty="0">
                <a:latin typeface="Century Gothic" panose="020B0502020202020204" pitchFamily="34" charset="0"/>
              </a:rPr>
              <a:t>por su humildad, resiliencia y por haber dejado a un lado lo material y ver lo realmente importante en la vida.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117C34B1-9528-4FEE-8D57-7747749AC08E}"/>
              </a:ext>
            </a:extLst>
          </p:cNvPr>
          <p:cNvSpPr txBox="1"/>
          <p:nvPr/>
        </p:nvSpPr>
        <p:spPr>
          <a:xfrm>
            <a:off x="8554811" y="1901687"/>
            <a:ext cx="34488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César A. Cruz: </a:t>
            </a:r>
          </a:p>
          <a:p>
            <a:pPr algn="just"/>
            <a:r>
              <a:rPr lang="es-CO" dirty="0">
                <a:latin typeface="Century Gothic" panose="020B0502020202020204" pitchFamily="34" charset="0"/>
              </a:rPr>
              <a:t>Eligió a </a:t>
            </a:r>
            <a:r>
              <a:rPr lang="es-CO" b="1" dirty="0">
                <a:latin typeface="Century Gothic" panose="020B0502020202020204" pitchFamily="34" charset="0"/>
              </a:rPr>
              <a:t>Batman</a:t>
            </a:r>
            <a:r>
              <a:rPr lang="es-CO" dirty="0">
                <a:latin typeface="Century Gothic" panose="020B0502020202020204" pitchFamily="34" charset="0"/>
              </a:rPr>
              <a:t> por su determinación en ayudar a los demás, su tenacidad y audacia.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Estímulo de Apertura Utilizado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1CAFE7C7-0176-4032-BD86-FED603A1E58A}"/>
              </a:ext>
            </a:extLst>
          </p:cNvPr>
          <p:cNvSpPr txBox="1"/>
          <p:nvPr/>
        </p:nvSpPr>
        <p:spPr>
          <a:xfrm>
            <a:off x="251789" y="888549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Elección de avatares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708DCAF-9092-49E2-8E0C-1DD4DA9C14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490" y="1901687"/>
            <a:ext cx="4541014" cy="363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57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Recursos Utilizados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FB34121-A2AF-4BDA-9862-1DE1DB5FE9D6}"/>
              </a:ext>
            </a:extLst>
          </p:cNvPr>
          <p:cNvSpPr txBox="1"/>
          <p:nvPr/>
        </p:nvSpPr>
        <p:spPr>
          <a:xfrm>
            <a:off x="326627" y="1449893"/>
            <a:ext cx="489006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Tablero de </a:t>
            </a:r>
            <a:r>
              <a:rPr lang="es-CO" dirty="0" err="1">
                <a:latin typeface="Century Gothic" panose="020B0502020202020204" pitchFamily="34" charset="0"/>
              </a:rPr>
              <a:t>Bingame</a:t>
            </a:r>
            <a:r>
              <a:rPr lang="es-CO" dirty="0">
                <a:latin typeface="Century Gothic" panose="020B0502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Tarjetas de </a:t>
            </a:r>
            <a:r>
              <a:rPr lang="es-CO" dirty="0" err="1">
                <a:latin typeface="Century Gothic" panose="020B0502020202020204" pitchFamily="34" charset="0"/>
              </a:rPr>
              <a:t>Bingame</a:t>
            </a:r>
            <a:r>
              <a:rPr lang="es-CO" dirty="0">
                <a:latin typeface="Century Gothic" panose="020B0502020202020204" pitchFamily="34" charset="0"/>
              </a:rPr>
              <a:t> para tapar las casillas.</a:t>
            </a:r>
          </a:p>
          <a:p>
            <a:pPr marL="342900" indent="-342900" algn="just"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Fichas de premio o recompensa Coaching Play.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Material de apoyo de </a:t>
            </a:r>
            <a:r>
              <a:rPr lang="es-CO" dirty="0" err="1">
                <a:latin typeface="Century Gothic" panose="020B0502020202020204" pitchFamily="34" charset="0"/>
              </a:rPr>
              <a:t>Bingame</a:t>
            </a:r>
            <a:r>
              <a:rPr lang="es-CO" dirty="0">
                <a:latin typeface="Century Gothic" panose="020B0502020202020204" pitchFamily="34" charset="0"/>
              </a:rPr>
              <a:t> (</a:t>
            </a:r>
            <a:r>
              <a:rPr lang="es-CO" sz="1800" dirty="0">
                <a:latin typeface="Century Gothic" panose="020B0502020202020204" pitchFamily="34" charset="0"/>
              </a:rPr>
              <a:t>Herramienta de </a:t>
            </a:r>
            <a:r>
              <a:rPr lang="es-CO" dirty="0">
                <a:latin typeface="Century Gothic" panose="020B0502020202020204" pitchFamily="34" charset="0"/>
              </a:rPr>
              <a:t>Intervención</a:t>
            </a:r>
            <a:r>
              <a:rPr lang="es-CO" sz="1800" dirty="0">
                <a:latin typeface="Century Gothic" panose="020B0502020202020204" pitchFamily="34" charset="0"/>
              </a:rPr>
              <a:t> para la Etapa de Conocimiento de los Equipos).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Tablero Control de Puntos de </a:t>
            </a:r>
            <a:r>
              <a:rPr lang="es-CO" dirty="0" err="1">
                <a:latin typeface="Century Gothic" panose="020B0502020202020204" pitchFamily="34" charset="0"/>
              </a:rPr>
              <a:t>Bingame</a:t>
            </a:r>
            <a:r>
              <a:rPr lang="es-CO" dirty="0">
                <a:latin typeface="Century Gothic" panose="020B0502020202020204" pitchFamily="34" charset="0"/>
              </a:rPr>
              <a:t>.</a:t>
            </a:r>
          </a:p>
          <a:p>
            <a:pPr marL="342900" indent="-342900" algn="just">
              <a:buFontTx/>
              <a:buAutoNum type="arabicPeriod"/>
            </a:pPr>
            <a:r>
              <a:rPr lang="es-CO" sz="1800" dirty="0">
                <a:latin typeface="Century Gothic" panose="020B0502020202020204" pitchFamily="34" charset="0"/>
              </a:rPr>
              <a:t>Kit de tarjetas de imágenes Coaching Play.</a:t>
            </a:r>
          </a:p>
          <a:p>
            <a:pPr marL="342900" indent="-342900" algn="just">
              <a:buFontTx/>
              <a:buAutoNum type="arabicPeriod"/>
            </a:pPr>
            <a:r>
              <a:rPr lang="es-CO" sz="1800" dirty="0">
                <a:latin typeface="Century Gothic" panose="020B0502020202020204" pitchFamily="34" charset="0"/>
              </a:rPr>
              <a:t>Kit de tarjetas de declaraciones poderosas</a:t>
            </a:r>
            <a:r>
              <a:rPr lang="es-CO" dirty="0">
                <a:latin typeface="Century Gothic" panose="020B0502020202020204" pitchFamily="34" charset="0"/>
              </a:rPr>
              <a:t>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Kit de tarjetas 4R: Realidad, Reflexión, Responsabilidad y Resolución.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3D2E0EC-8BC7-48FC-824E-A603FE6B2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03322" y="1670593"/>
            <a:ext cx="5573203" cy="417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40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Recursos Utilizados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B6B5B9A9-3A9B-44F6-89F4-ECDDB5C8E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541" y="1830308"/>
            <a:ext cx="5183369" cy="38875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4234DC6-A42A-47A3-BB5F-052F406EA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56" y="1830308"/>
            <a:ext cx="5183369" cy="388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55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38911D5-486B-4115-808D-5A0EB2D0842D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Explicación de la elección de avatares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66E7AE6-00D8-4813-9F76-9E0394F7F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78" y="1541712"/>
            <a:ext cx="6532438" cy="489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29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1A25BB5D-F01E-415D-A3FB-0D25D302EFF7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8B2BBE1-3037-4C12-8024-39DF07D08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1979" y="1772611"/>
            <a:ext cx="5694018" cy="42705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4981C79-7553-408E-93D8-E61839BA0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06" y="1772611"/>
            <a:ext cx="5588000" cy="427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14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FD5C428-DD7D-43F4-A535-265EF77AC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4183" y="1926382"/>
            <a:ext cx="5504074" cy="41280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9678CA99-91F6-4B3D-8EC6-FDF833E6E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7" y="1926382"/>
            <a:ext cx="5504075" cy="412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68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FDE78E45-5A9F-4918-A429-41FD83758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02" y="1871531"/>
            <a:ext cx="5693572" cy="42701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00F24E4-6D4B-4EC0-941E-670B235B2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70" y="1871195"/>
            <a:ext cx="5694021" cy="427051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</p:spTree>
    <p:extLst>
      <p:ext uri="{BB962C8B-B14F-4D97-AF65-F5344CB8AC3E}">
        <p14:creationId xmlns:p14="http://schemas.microsoft.com/office/powerpoint/2010/main" val="3892509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869560C-A18B-4970-834D-1D21C7512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66" y="1643102"/>
            <a:ext cx="6049179" cy="45368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5921478-1804-4257-929D-AFC5D51B2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64806" y="1988632"/>
            <a:ext cx="4939003" cy="370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81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01EB84E-E961-4C7B-A40E-184651E4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7667" y="2232882"/>
            <a:ext cx="4729525" cy="35471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CCA590A-EE50-4EE3-9650-AE2477B30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539" y="1818189"/>
            <a:ext cx="5835373" cy="43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33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9EC68BB-DD45-4B7B-AC25-1AA87D287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7" y="1674251"/>
            <a:ext cx="5840249" cy="43801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9932495-1370-4BD1-ADB9-006A10687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975" y="1674251"/>
            <a:ext cx="5840248" cy="438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48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3E1B9CF6-6734-420E-ACE4-E5F4467DF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9" y="1830288"/>
            <a:ext cx="5738191" cy="43036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48ED5F0-FFC3-44B9-B3CF-D80E2A10D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72" y="1830288"/>
            <a:ext cx="5654261" cy="430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00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152A55D-015F-429B-BBF8-C10018E79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17" y="1882642"/>
            <a:ext cx="5562393" cy="417179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788F3B0-0B4D-44A5-B627-AA41C2F17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290" y="1882642"/>
            <a:ext cx="5562393" cy="417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43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AFFD559-47A2-40A7-BA71-411652E2D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2" y="1723479"/>
            <a:ext cx="5774612" cy="433095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08453B0-446C-4C54-A6B1-804575C62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28526" y="1723479"/>
            <a:ext cx="5774612" cy="433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82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BDDBC52-D869-4DB1-8041-E2E31D67E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9268" y="1542523"/>
            <a:ext cx="5868966" cy="44017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2BB26503-4CA5-4847-9948-4171F835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767" y="1576838"/>
            <a:ext cx="5868968" cy="440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2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CEB6F9E-1B08-4799-B566-500104921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1829" y="1751152"/>
            <a:ext cx="5431645" cy="407373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AC12EDF-01FB-44AB-9832-B339905DA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28" y="1751152"/>
            <a:ext cx="5431647" cy="407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04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72262A50-A87D-4A6C-AF70-447AF10EB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14" y="1801999"/>
            <a:ext cx="5390498" cy="404287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DA97147-50C8-4FDF-966F-6E2CFEE92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90" y="1801999"/>
            <a:ext cx="5390498" cy="404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11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167DF03-CD9E-406D-A217-3AA9BC91891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Los retos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64CFA42-CB2C-4DEF-8CCC-6D5A8E3AD5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6"/>
          <a:stretch/>
        </p:blipFill>
        <p:spPr>
          <a:xfrm rot="5400000">
            <a:off x="348343" y="1585753"/>
            <a:ext cx="4896555" cy="47716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3FC4B3C-BE7C-48D9-B7C8-208C474E4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310" y="1523281"/>
            <a:ext cx="6475896" cy="489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167DF03-CD9E-406D-A217-3AA9BC91891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Los retos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E5D65191-DB27-4814-857C-FC8D00CB12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8EF3F5C0-11F5-4492-A801-A6BD299E2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30" y="1557282"/>
            <a:ext cx="6490917" cy="48681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91543E5D-56D6-49DD-B3C3-2706389A01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6"/>
          <a:stretch/>
        </p:blipFill>
        <p:spPr>
          <a:xfrm rot="5400000">
            <a:off x="6970807" y="1820505"/>
            <a:ext cx="4868186" cy="434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72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Análisis de las 4R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3287372-6172-4423-905A-CA2E9799F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44" y="1955679"/>
            <a:ext cx="5468730" cy="410154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BBFEF82F-C851-4014-B4F8-CC8A8B0CB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28" y="1955679"/>
            <a:ext cx="5426767" cy="407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90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Análisis de las 4R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E592E881-838E-4158-9A1C-7C42E05D4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818" y="1542523"/>
            <a:ext cx="5876916" cy="440768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4B12FF26-4BCA-49CF-A838-6EF67B12C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6" y="1570878"/>
            <a:ext cx="5876915" cy="440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6595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F87E489C-8DD3-4391-9231-85EF95319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47" y="1769979"/>
            <a:ext cx="5583579" cy="41876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D6A713E-50F4-40B3-82F7-2BACCEABE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75" y="1769978"/>
            <a:ext cx="5583581" cy="418768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F2CBE59B-358D-4A49-9BE4-7C74059E8F22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Análisis de las 4R</a:t>
            </a:r>
          </a:p>
        </p:txBody>
      </p:sp>
    </p:spTree>
    <p:extLst>
      <p:ext uri="{BB962C8B-B14F-4D97-AF65-F5344CB8AC3E}">
        <p14:creationId xmlns:p14="http://schemas.microsoft.com/office/powerpoint/2010/main" val="1139135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Análisis de las 4R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459CDBB5-ADF9-4089-8686-17DD33FD3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060" y="1371256"/>
            <a:ext cx="6873461" cy="515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31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-132520" y="6647760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EB00A067-1A3B-4922-AC6C-8BD7FCC3629E}"/>
              </a:ext>
            </a:extLst>
          </p:cNvPr>
          <p:cNvSpPr txBox="1"/>
          <p:nvPr/>
        </p:nvSpPr>
        <p:spPr>
          <a:xfrm>
            <a:off x="251789" y="886648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Tabla de resultados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599E478-A592-4E59-B6C2-F34A89AF2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2" y="2590639"/>
            <a:ext cx="11831416" cy="2035083"/>
          </a:xfrm>
          <a:prstGeom prst="rect">
            <a:avLst/>
          </a:prstGeom>
        </p:spPr>
      </p:pic>
      <p:pic>
        <p:nvPicPr>
          <p:cNvPr id="7170" name="Picture 2" descr="Party Popper | Emojis emoticonos, Emoji fiesta, Emojis">
            <a:extLst>
              <a:ext uri="{FF2B5EF4-FFF2-40B4-BE49-F238E27FC236}">
                <a16:creationId xmlns:a16="http://schemas.microsoft.com/office/drawing/2014/main" xmlns="" id="{AC900ED2-C021-46CE-A5D9-D92BA7B0F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063" y="4720616"/>
            <a:ext cx="1864207" cy="18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arty Popper | Emojis emoticonos, Emoji fiesta, Emojis">
            <a:extLst>
              <a:ext uri="{FF2B5EF4-FFF2-40B4-BE49-F238E27FC236}">
                <a16:creationId xmlns:a16="http://schemas.microsoft.com/office/drawing/2014/main" xmlns="" id="{3A383287-7ECB-4352-B68C-DF92761F7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11002" flipH="1">
            <a:off x="8849359" y="591390"/>
            <a:ext cx="1547732" cy="227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🏅 Medalla Deportiva Emoji">
            <a:extLst>
              <a:ext uri="{FF2B5EF4-FFF2-40B4-BE49-F238E27FC236}">
                <a16:creationId xmlns:a16="http://schemas.microsoft.com/office/drawing/2014/main" xmlns="" id="{434276A7-8B5D-479B-B6C6-086E52DA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991" y="2972725"/>
            <a:ext cx="1134215" cy="113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9427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Análisis de las 4R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86179440-C2FA-481E-8F88-C8EAC2ABC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08" y="1964680"/>
            <a:ext cx="5988239" cy="408354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79A3A2FC-A378-45BF-B7AC-9355E1E2E86D}"/>
              </a:ext>
            </a:extLst>
          </p:cNvPr>
          <p:cNvSpPr txBox="1"/>
          <p:nvPr/>
        </p:nvSpPr>
        <p:spPr>
          <a:xfrm>
            <a:off x="6902638" y="1948115"/>
            <a:ext cx="44876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Realidad:</a:t>
            </a:r>
          </a:p>
          <a:p>
            <a:pPr algn="just"/>
            <a:r>
              <a:rPr lang="es-CO" sz="2400" dirty="0">
                <a:latin typeface="Century Gothic" panose="020B0502020202020204" pitchFamily="34" charset="0"/>
              </a:rPr>
              <a:t>El gerente general identifica la realidad con esta imagen porque considera que hay pérdida de foco, distanciamiento y falta de compromiso, considera que el equipo se encuentra disperso “Cada quien en su mundo”, debido a la situación COVID-19.</a:t>
            </a:r>
          </a:p>
        </p:txBody>
      </p:sp>
    </p:spTree>
    <p:extLst>
      <p:ext uri="{BB962C8B-B14F-4D97-AF65-F5344CB8AC3E}">
        <p14:creationId xmlns:p14="http://schemas.microsoft.com/office/powerpoint/2010/main" val="3277834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Análisis de las 4R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F5653E3-5C3F-4CED-8B14-E8CB34A06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494" y="1435097"/>
            <a:ext cx="4291647" cy="2936934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AE3E450B-50E4-4474-8963-3428EBABED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F6B4654-655B-43B5-9C93-A77FF5D95E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12" t="6812" r="5426" b="21884"/>
          <a:stretch/>
        </p:blipFill>
        <p:spPr>
          <a:xfrm rot="16200000">
            <a:off x="7011117" y="823868"/>
            <a:ext cx="2939906" cy="415641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C9BD603E-8DCC-4173-944A-16E1E3945E3F}"/>
              </a:ext>
            </a:extLst>
          </p:cNvPr>
          <p:cNvSpPr txBox="1"/>
          <p:nvPr/>
        </p:nvSpPr>
        <p:spPr>
          <a:xfrm>
            <a:off x="460510" y="4463054"/>
            <a:ext cx="110059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Reflexión:</a:t>
            </a:r>
          </a:p>
          <a:p>
            <a:pPr algn="just"/>
            <a:r>
              <a:rPr lang="es-CO" sz="2400" dirty="0">
                <a:latin typeface="Century Gothic" panose="020B0502020202020204" pitchFamily="34" charset="0"/>
              </a:rPr>
              <a:t>El gerente general identifica la reflexión con esta imagen y coincide con el equipo, al afirmar quede deben conectarse entre todos, aprovechar la virtualidad para reunirse, compartir ideas, reaprender con el aporte de cada uno y complementarse unos a otros.</a:t>
            </a:r>
          </a:p>
        </p:txBody>
      </p:sp>
    </p:spTree>
    <p:extLst>
      <p:ext uri="{BB962C8B-B14F-4D97-AF65-F5344CB8AC3E}">
        <p14:creationId xmlns:p14="http://schemas.microsoft.com/office/powerpoint/2010/main" val="6363957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Análisis de las 4R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7698AE68-A084-493B-B305-2EECF9584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9" y="1700177"/>
            <a:ext cx="5420139" cy="461255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9EB0C7B8-11F2-466C-BC48-231B6B5AE70F}"/>
              </a:ext>
            </a:extLst>
          </p:cNvPr>
          <p:cNvSpPr txBox="1"/>
          <p:nvPr/>
        </p:nvSpPr>
        <p:spPr>
          <a:xfrm>
            <a:off x="6095998" y="1744296"/>
            <a:ext cx="57116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Responsabilidad:</a:t>
            </a:r>
          </a:p>
          <a:p>
            <a:pPr algn="just"/>
            <a:r>
              <a:rPr lang="es-CO" sz="2400" dirty="0">
                <a:latin typeface="Century Gothic" panose="020B0502020202020204" pitchFamily="34" charset="0"/>
              </a:rPr>
              <a:t>Admiten ser un equipo joven con muchos aportes e ideas que deben complementarse, siendo esto posible con reuniones periódicas, alineación, impulsar la marca, trabajar en la cohesión y complementariedad, establecer un plan de trabajo para mantener la fidelidad de los clientes, conocer sus necesidades y trabajar en pro de su satisfacción.</a:t>
            </a:r>
          </a:p>
        </p:txBody>
      </p:sp>
    </p:spTree>
    <p:extLst>
      <p:ext uri="{BB962C8B-B14F-4D97-AF65-F5344CB8AC3E}">
        <p14:creationId xmlns:p14="http://schemas.microsoft.com/office/powerpoint/2010/main" val="1003614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Análisis de las 4R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05490136-E81C-4C0D-86C8-0A223E318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079" y="1369063"/>
            <a:ext cx="4385423" cy="304337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81B54D8C-4693-4761-8218-7B0B740EA3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6" t="13671" b="10193"/>
          <a:stretch/>
        </p:blipFill>
        <p:spPr>
          <a:xfrm rot="16200000">
            <a:off x="1913410" y="737590"/>
            <a:ext cx="3073430" cy="428045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DD7452E-6773-46E8-B0F4-AD074EC64508}"/>
              </a:ext>
            </a:extLst>
          </p:cNvPr>
          <p:cNvSpPr txBox="1"/>
          <p:nvPr/>
        </p:nvSpPr>
        <p:spPr>
          <a:xfrm>
            <a:off x="460510" y="4388887"/>
            <a:ext cx="110059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Resolución:</a:t>
            </a:r>
          </a:p>
          <a:p>
            <a:pPr algn="just"/>
            <a:r>
              <a:rPr lang="es-CO" sz="2400" dirty="0">
                <a:latin typeface="Century Gothic" panose="020B0502020202020204" pitchFamily="34" charset="0"/>
              </a:rPr>
              <a:t>El equipo coincide que deben contribuir todos los miembros con sus aportes, conocimientos e ideas, ya que ello es lo que va a mantener y respaldar la empresa en estos momentos de incertidumbre económica. Así mismo, resaltan que en la unión está la fuerza y juntos pueden salir adelante.</a:t>
            </a:r>
          </a:p>
        </p:txBody>
      </p:sp>
    </p:spTree>
    <p:extLst>
      <p:ext uri="{BB962C8B-B14F-4D97-AF65-F5344CB8AC3E}">
        <p14:creationId xmlns:p14="http://schemas.microsoft.com/office/powerpoint/2010/main" val="36689201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0E01A13-C946-42FF-933A-93AC4364E506}"/>
              </a:ext>
            </a:extLst>
          </p:cNvPr>
          <p:cNvSpPr txBox="1"/>
          <p:nvPr/>
        </p:nvSpPr>
        <p:spPr>
          <a:xfrm>
            <a:off x="119266" y="87943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Declaraciones poderosas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xmlns="" id="{41D87EB0-7145-4F48-A2FB-ED923279D2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C5CF3FD-E7D7-46E5-9548-793071D2B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91" b="5169"/>
          <a:stretch/>
        </p:blipFill>
        <p:spPr>
          <a:xfrm rot="16200000">
            <a:off x="5408548" y="946400"/>
            <a:ext cx="2334638" cy="339255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923C0D5B-6686-4DB3-9A41-F4F1F50B0F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2" t="11256" b="10677"/>
          <a:stretch/>
        </p:blipFill>
        <p:spPr>
          <a:xfrm rot="16200000">
            <a:off x="9013346" y="2407304"/>
            <a:ext cx="2334640" cy="3332556"/>
          </a:xfrm>
          <a:prstGeom prst="rect">
            <a:avLst/>
          </a:prstGeom>
        </p:spPr>
      </p:pic>
      <p:sp>
        <p:nvSpPr>
          <p:cNvPr id="13" name="AutoShape 4">
            <a:extLst>
              <a:ext uri="{FF2B5EF4-FFF2-40B4-BE49-F238E27FC236}">
                <a16:creationId xmlns:a16="http://schemas.microsoft.com/office/drawing/2014/main" xmlns="" id="{B8A0D3C6-4B62-402E-ADAC-050F7F5CB7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44FE4BC4-69F1-4823-9887-F3503320BC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61" t="7488" r="4874" b="21594"/>
          <a:stretch/>
        </p:blipFill>
        <p:spPr>
          <a:xfrm rot="16200000">
            <a:off x="1610798" y="3482730"/>
            <a:ext cx="2446605" cy="34905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5274E7A7-D591-445F-9F18-C03B18C9B7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544" t="7237" r="16630" b="4293"/>
          <a:stretch/>
        </p:blipFill>
        <p:spPr>
          <a:xfrm>
            <a:off x="4879589" y="4004677"/>
            <a:ext cx="3334561" cy="2446606"/>
          </a:xfrm>
          <a:prstGeom prst="rect">
            <a:avLst/>
          </a:prstGeom>
        </p:spPr>
      </p:pic>
      <p:sp>
        <p:nvSpPr>
          <p:cNvPr id="16" name="AutoShape 6">
            <a:extLst>
              <a:ext uri="{FF2B5EF4-FFF2-40B4-BE49-F238E27FC236}">
                <a16:creationId xmlns:a16="http://schemas.microsoft.com/office/drawing/2014/main" xmlns="" id="{B14176AC-9C3A-4961-A3A7-33FF334681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3A5C5353-07C1-4F5F-BF59-C55DB66FEB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330" t="13840" r="6113" b="15048"/>
          <a:stretch/>
        </p:blipFill>
        <p:spPr>
          <a:xfrm rot="16200000">
            <a:off x="1666783" y="897429"/>
            <a:ext cx="2334637" cy="349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618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2C52722-C1C2-442F-A71E-DB9C7888D36E}"/>
              </a:ext>
            </a:extLst>
          </p:cNvPr>
          <p:cNvSpPr txBox="1"/>
          <p:nvPr/>
        </p:nvSpPr>
        <p:spPr>
          <a:xfrm>
            <a:off x="8339759" y="4599429"/>
            <a:ext cx="3785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err="1">
                <a:latin typeface="Century Gothic" panose="020B0502020202020204" pitchFamily="34" charset="0"/>
              </a:rPr>
              <a:t>Marielisa</a:t>
            </a:r>
            <a:r>
              <a:rPr lang="es-CO" b="1" dirty="0">
                <a:latin typeface="Century Gothic" panose="020B0502020202020204" pitchFamily="34" charset="0"/>
              </a:rPr>
              <a:t> Barrios: </a:t>
            </a:r>
          </a:p>
          <a:p>
            <a:pPr algn="just"/>
            <a:r>
              <a:rPr lang="es-MX" dirty="0">
                <a:latin typeface="Century Gothic" panose="020B0502020202020204" pitchFamily="34" charset="0"/>
              </a:rPr>
              <a:t>Se describe como una persona sensible pero con determinación, conforme con su realidad actual, pero deseosa de poder ejercer su profesión. 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EDE7C5E0-5298-4FFA-8C4F-E1704B6A2B2E}"/>
              </a:ext>
            </a:extLst>
          </p:cNvPr>
          <p:cNvSpPr txBox="1"/>
          <p:nvPr/>
        </p:nvSpPr>
        <p:spPr>
          <a:xfrm>
            <a:off x="8339759" y="1084762"/>
            <a:ext cx="37857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José A. López: </a:t>
            </a:r>
          </a:p>
          <a:p>
            <a:pPr algn="just"/>
            <a:r>
              <a:rPr lang="es-MX" dirty="0">
                <a:latin typeface="Century Gothic" panose="020B0502020202020204" pitchFamily="34" charset="0"/>
              </a:rPr>
              <a:t>Se describe como una persona decidida y emprendedora, conforme con su realidad. Se siente vulnerable ante la situación actual generada por la pandemia.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4D20AD55-E4F7-426B-BF67-C2E9ED2A802B}"/>
              </a:ext>
            </a:extLst>
          </p:cNvPr>
          <p:cNvSpPr txBox="1"/>
          <p:nvPr/>
        </p:nvSpPr>
        <p:spPr>
          <a:xfrm>
            <a:off x="0" y="4599430"/>
            <a:ext cx="3785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Daniel López: </a:t>
            </a:r>
          </a:p>
          <a:p>
            <a:pPr algn="just"/>
            <a:r>
              <a:rPr lang="es-MX" dirty="0">
                <a:latin typeface="Century Gothic" panose="020B0502020202020204" pitchFamily="34" charset="0"/>
              </a:rPr>
              <a:t>Se describe como una persona pacifica pero con determinación, conforme con su realidad, pero deseosa de completar sus metas académicas.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117C34B1-9528-4FEE-8D57-7747749AC08E}"/>
              </a:ext>
            </a:extLst>
          </p:cNvPr>
          <p:cNvSpPr txBox="1"/>
          <p:nvPr/>
        </p:nvSpPr>
        <p:spPr>
          <a:xfrm>
            <a:off x="0" y="1084762"/>
            <a:ext cx="3785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César A. Cruz: </a:t>
            </a:r>
          </a:p>
          <a:p>
            <a:pPr algn="just"/>
            <a:r>
              <a:rPr lang="es-MX" dirty="0">
                <a:latin typeface="Century Gothic" panose="020B0502020202020204" pitchFamily="34" charset="0"/>
              </a:rPr>
              <a:t>Se describe como una persona honesta, carismática, creativa, llena de ideas y aportes útiles. Se siente conforme con su realidad actual, pero con ansias de cumplir sus metas académicas.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Hallazgo del Facilitador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4D798F5-9DD4-4774-9039-BEBB4E9718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9"/>
          <a:stretch/>
        </p:blipFill>
        <p:spPr>
          <a:xfrm>
            <a:off x="3985590" y="1927849"/>
            <a:ext cx="4220820" cy="380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983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el Cliente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05FFAC3-5016-4CFF-8D7F-C936E60353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1" t="9178" r="4203" b="9468"/>
          <a:stretch/>
        </p:blipFill>
        <p:spPr>
          <a:xfrm rot="16200000">
            <a:off x="1473571" y="764433"/>
            <a:ext cx="5299023" cy="61457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387AA4A-1646-4911-B83D-AB62E9CE103B}"/>
              </a:ext>
            </a:extLst>
          </p:cNvPr>
          <p:cNvSpPr txBox="1"/>
          <p:nvPr/>
        </p:nvSpPr>
        <p:spPr>
          <a:xfrm>
            <a:off x="7335081" y="2057906"/>
            <a:ext cx="44924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Actitud Positiva.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Aprender.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Capacidad.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Creatividad.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Decisión.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Disciplina.</a:t>
            </a:r>
          </a:p>
        </p:txBody>
      </p:sp>
    </p:spTree>
    <p:extLst>
      <p:ext uri="{BB962C8B-B14F-4D97-AF65-F5344CB8AC3E}">
        <p14:creationId xmlns:p14="http://schemas.microsoft.com/office/powerpoint/2010/main" val="15271250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97499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543339" y="1246858"/>
            <a:ext cx="5181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Century Gothic" panose="020B0502020202020204" pitchFamily="34" charset="0"/>
              </a:rPr>
              <a:t>El equipo coincide que deben contribuir todos los miembros con sus aportes, conocimientos e ideas, ya que ello es lo que va a mantener y respaldar la empresa en estos momentos de incertidumbre económica. Así mismo, resaltan que en la unión está la fuerza y juntos pueden salir adelante.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157231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Oportunidades Establecidas por el Cliente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D7EFCC3-5667-4810-85D4-3A4D48D9B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67724" y="1546194"/>
            <a:ext cx="5554433" cy="416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017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101064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1302026" y="1811685"/>
            <a:ext cx="989274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Trabajar en la relación del equipo.</a:t>
            </a:r>
          </a:p>
          <a:p>
            <a:pPr marL="457200" indent="-457200" algn="just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Integrar todas las áreas de la empresa y establecer un calendario de reuniones periódicas para evaluar los avances personales y grupales.</a:t>
            </a:r>
          </a:p>
          <a:p>
            <a:pPr marL="457200" indent="-457200" algn="just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Definir propuestas individuales y evaluarlas a nivel grupal para establecer un plan de trabajo conjunto que permita reinventar las actividades y servicios de la empresa durante la pandemia y a posteriori.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55332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Compromisos - Acciones</a:t>
            </a:r>
          </a:p>
        </p:txBody>
      </p:sp>
    </p:spTree>
    <p:extLst>
      <p:ext uri="{BB962C8B-B14F-4D97-AF65-F5344CB8AC3E}">
        <p14:creationId xmlns:p14="http://schemas.microsoft.com/office/powerpoint/2010/main" val="7658293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100013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1729408" y="1905506"/>
            <a:ext cx="90379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Se realizarán reuniones semanales para dar seguimiento a los compromisos y evaluar los resultados logrados.</a:t>
            </a:r>
          </a:p>
          <a:p>
            <a:pPr marL="514350" indent="-514350" algn="just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Se pautará una sesión en 45 días para evaluar con la Coach los avances personales y grupales.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0" y="30869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¿Cómo Saber que Avanzará en sus Compromisos o Acciones?</a:t>
            </a:r>
          </a:p>
        </p:txBody>
      </p:sp>
    </p:spTree>
    <p:extLst>
      <p:ext uri="{BB962C8B-B14F-4D97-AF65-F5344CB8AC3E}">
        <p14:creationId xmlns:p14="http://schemas.microsoft.com/office/powerpoint/2010/main" val="4034111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7070032" y="2057906"/>
            <a:ext cx="43202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Desaprender.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Planeación.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Proactividad.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Compromiso.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Recursividad.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Voluntad.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98DEDFFE-3D99-4781-83CD-BD67E035EF07}"/>
              </a:ext>
            </a:extLst>
          </p:cNvPr>
          <p:cNvSpPr txBox="1"/>
          <p:nvPr/>
        </p:nvSpPr>
        <p:spPr>
          <a:xfrm>
            <a:off x="1139686" y="220370"/>
            <a:ext cx="991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el Facilitador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DDA55414-D0B2-4C7E-970D-395E01FBE4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BC0B975D-7F0D-4011-A97A-398D0E820C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67" b="23670"/>
          <a:stretch/>
        </p:blipFill>
        <p:spPr>
          <a:xfrm rot="16200000">
            <a:off x="1688610" y="953573"/>
            <a:ext cx="4604421" cy="570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997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5773" y="48653"/>
            <a:ext cx="115956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Fortalezas que Reconoce el Cliente para Avanzar en sus temas de Intervención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94356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3A10C95-C793-4D3F-9FE5-87B8EDAF01EC}"/>
              </a:ext>
            </a:extLst>
          </p:cNvPr>
          <p:cNvSpPr txBox="1"/>
          <p:nvPr/>
        </p:nvSpPr>
        <p:spPr>
          <a:xfrm>
            <a:off x="6917633" y="2014559"/>
            <a:ext cx="449248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Adaptación al Cambio.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Aprender.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Comunicación.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Emprender.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Iniciativa.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Trabajo en Equipo.</a:t>
            </a:r>
          </a:p>
          <a:p>
            <a:pPr marL="457200" indent="-457200">
              <a:buAutoNum type="arabicPeriod"/>
            </a:pPr>
            <a:endParaRPr lang="es-CO" sz="3200" dirty="0">
              <a:latin typeface="Century Gothic" panose="020B050202020202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AE323008-64B2-4D6E-BD02-8CC2F1684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B9EA562C-9E3D-41A2-B937-96778B21DE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xmlns="" id="{11683FD1-D041-451E-ADD8-E6B2CA1B7A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B5A3CA1-05AE-40A5-8102-71131F2F38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32" b="10435"/>
          <a:stretch/>
        </p:blipFill>
        <p:spPr>
          <a:xfrm rot="16200000">
            <a:off x="1324391" y="1076740"/>
            <a:ext cx="5143500" cy="561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369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981136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1040295" y="1587173"/>
            <a:ext cx="101114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3200" dirty="0">
                <a:latin typeface="Century Gothic" panose="020B0502020202020204" pitchFamily="34" charset="0"/>
              </a:rPr>
              <a:t>Es importante reconocer los aportes de todos los miembros del equipo y complementar los conocimientos de cada uno para lograr resultados más efectivos y aumentar la productividad de la empresa.</a:t>
            </a:r>
          </a:p>
          <a:p>
            <a:pPr algn="just"/>
            <a:endParaRPr lang="es-CO" sz="3200" dirty="0">
              <a:latin typeface="Century Gothic" panose="020B0502020202020204" pitchFamily="34" charset="0"/>
            </a:endParaRPr>
          </a:p>
          <a:p>
            <a:pPr algn="just"/>
            <a:r>
              <a:rPr lang="es-CO" sz="3200" dirty="0">
                <a:latin typeface="Century Gothic" panose="020B0502020202020204" pitchFamily="34" charset="0"/>
              </a:rPr>
              <a:t>También se reconoce la importancia de la comunicación efectiva y la escucha activa para lograr dicha complementariedad.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184899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Aprendizajes del Cliente</a:t>
            </a:r>
          </a:p>
        </p:txBody>
      </p:sp>
    </p:spTree>
    <p:extLst>
      <p:ext uri="{BB962C8B-B14F-4D97-AF65-F5344CB8AC3E}">
        <p14:creationId xmlns:p14="http://schemas.microsoft.com/office/powerpoint/2010/main" val="1192974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801755" y="1596241"/>
            <a:ext cx="105884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>
                <a:latin typeface="Century Gothic" panose="020B0502020202020204" pitchFamily="34" charset="0"/>
              </a:rPr>
              <a:t>El uso de esta herramienta lúdica es muy interesante, ya que fomenta la participación activa y dinámica de todos los miembros del equipo, y facilita la integración de los miembros del equipo, así como el intercambio de información sobre cada uno, permitiendo que se conozcan e integren más.</a:t>
            </a:r>
          </a:p>
          <a:p>
            <a:pPr algn="just"/>
            <a:endParaRPr lang="es-MX" sz="2800" dirty="0">
              <a:latin typeface="Century Gothic" panose="020B0502020202020204" pitchFamily="34" charset="0"/>
            </a:endParaRPr>
          </a:p>
          <a:p>
            <a:pPr algn="just"/>
            <a:r>
              <a:rPr lang="es-MX" sz="2800" dirty="0">
                <a:latin typeface="Century Gothic" panose="020B0502020202020204" pitchFamily="34" charset="0"/>
              </a:rPr>
              <a:t>Este juego no solo resulta divertido para los participantes sino que también permite mayor integración, confianza y cohesión durante el desarrollo de la actividad.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Aprendizajes del Facilitador</a:t>
            </a:r>
          </a:p>
        </p:txBody>
      </p:sp>
    </p:spTree>
    <p:extLst>
      <p:ext uri="{BB962C8B-B14F-4D97-AF65-F5344CB8AC3E}">
        <p14:creationId xmlns:p14="http://schemas.microsoft.com/office/powerpoint/2010/main" val="38987856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712302" y="1775384"/>
            <a:ext cx="10767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Century Gothic" panose="020B0502020202020204" pitchFamily="34" charset="0"/>
              </a:rPr>
              <a:t>Disponer de tiempo suficiente para el desarrollo del ejercicio, ya que dada las dinámicas del juego, los retos y las intervenciones de cada participante, la sesión puede extenderse a más de 2 horas.</a:t>
            </a:r>
          </a:p>
          <a:p>
            <a:pPr algn="just"/>
            <a:endParaRPr lang="es-CO" sz="2800" dirty="0">
              <a:latin typeface="Century Gothic" panose="020B0502020202020204" pitchFamily="34" charset="0"/>
            </a:endParaRPr>
          </a:p>
          <a:p>
            <a:pPr algn="just"/>
            <a:r>
              <a:rPr lang="es-CO" sz="2800" dirty="0">
                <a:latin typeface="Century Gothic" panose="020B0502020202020204" pitchFamily="34" charset="0"/>
              </a:rPr>
              <a:t>Organizar los elementos a utilizar de manera previa y asegurarse de contar con todas las herramientas para realizar el ejercicio correctamente y cumplir con los objetivos propuestos.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Sugerencias para el Ejercicio</a:t>
            </a:r>
          </a:p>
        </p:txBody>
      </p:sp>
    </p:spTree>
    <p:extLst>
      <p:ext uri="{BB962C8B-B14F-4D97-AF65-F5344CB8AC3E}">
        <p14:creationId xmlns:p14="http://schemas.microsoft.com/office/powerpoint/2010/main" val="29666182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ANEXOS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78F2BCB-DA47-40E1-B05E-DCA3CD61C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509" y="1021868"/>
            <a:ext cx="8858981" cy="547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521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ANEXOS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380E003F-17DC-40EB-819F-38330CA6C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288" y="991410"/>
            <a:ext cx="9663419" cy="553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800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ANEXOS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9F2BB74-6240-48C2-919F-B665926BB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89" b="3176"/>
          <a:stretch/>
        </p:blipFill>
        <p:spPr>
          <a:xfrm>
            <a:off x="1037576" y="1090470"/>
            <a:ext cx="10116847" cy="549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765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ANEXOS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62A830C-A7A1-4613-B9C8-04E25DE1FF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3"/>
          <a:stretch/>
        </p:blipFill>
        <p:spPr>
          <a:xfrm>
            <a:off x="-1" y="1702241"/>
            <a:ext cx="12191999" cy="4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805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xmlns="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A789252-C87F-4A7C-BCE1-6669FB4737CD}"/>
              </a:ext>
            </a:extLst>
          </p:cNvPr>
          <p:cNvSpPr txBox="1"/>
          <p:nvPr/>
        </p:nvSpPr>
        <p:spPr>
          <a:xfrm>
            <a:off x="3564836" y="2782669"/>
            <a:ext cx="4876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¡GRACIAS!</a:t>
            </a:r>
            <a:endParaRPr lang="es-CO" sz="32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D1386624-2AF6-4EFC-A172-31D2271E00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7"/>
          <a:stretch/>
        </p:blipFill>
        <p:spPr>
          <a:xfrm>
            <a:off x="0" y="5715676"/>
            <a:ext cx="1110929" cy="114409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9883F03-7C87-4A1D-906D-94366719289A}"/>
              </a:ext>
            </a:extLst>
          </p:cNvPr>
          <p:cNvSpPr txBox="1"/>
          <p:nvPr/>
        </p:nvSpPr>
        <p:spPr>
          <a:xfrm>
            <a:off x="0" y="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DA55BB7-EECF-4F0A-B2BB-FDEC91904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896" y="6153340"/>
            <a:ext cx="2160104" cy="7046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9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1929</Words>
  <Application>Microsoft Office PowerPoint</Application>
  <PresentationFormat>Panorámica</PresentationFormat>
  <Paragraphs>237</Paragraphs>
  <Slides>52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8" baseType="lpstr">
      <vt:lpstr>Arial</vt:lpstr>
      <vt:lpstr>Calibri</vt:lpstr>
      <vt:lpstr>Calibri Light</vt:lpstr>
      <vt:lpstr>Century Gothic</vt:lpstr>
      <vt:lpstr>Franklin Gothic Heavy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Mircaly Guevara</cp:lastModifiedBy>
  <cp:revision>63</cp:revision>
  <dcterms:created xsi:type="dcterms:W3CDTF">2020-07-14T14:59:04Z</dcterms:created>
  <dcterms:modified xsi:type="dcterms:W3CDTF">2020-08-10T16:59:02Z</dcterms:modified>
</cp:coreProperties>
</file>