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297" r:id="rId3"/>
    <p:sldId id="256" r:id="rId4"/>
    <p:sldId id="285" r:id="rId5"/>
    <p:sldId id="257" r:id="rId6"/>
    <p:sldId id="260" r:id="rId7"/>
    <p:sldId id="263" r:id="rId8"/>
    <p:sldId id="264" r:id="rId9"/>
    <p:sldId id="259" r:id="rId10"/>
    <p:sldId id="265" r:id="rId11"/>
    <p:sldId id="268" r:id="rId12"/>
    <p:sldId id="266" r:id="rId13"/>
    <p:sldId id="270" r:id="rId14"/>
    <p:sldId id="267" r:id="rId15"/>
    <p:sldId id="269" r:id="rId16"/>
    <p:sldId id="279" r:id="rId17"/>
    <p:sldId id="280" r:id="rId18"/>
    <p:sldId id="271" r:id="rId19"/>
    <p:sldId id="272" r:id="rId20"/>
    <p:sldId id="274" r:id="rId21"/>
    <p:sldId id="275" r:id="rId22"/>
    <p:sldId id="276" r:id="rId23"/>
    <p:sldId id="273" r:id="rId24"/>
    <p:sldId id="286" r:id="rId25"/>
    <p:sldId id="288" r:id="rId26"/>
    <p:sldId id="289" r:id="rId27"/>
    <p:sldId id="290" r:id="rId28"/>
    <p:sldId id="291" r:id="rId29"/>
    <p:sldId id="281" r:id="rId30"/>
    <p:sldId id="282" r:id="rId31"/>
    <p:sldId id="292" r:id="rId32"/>
    <p:sldId id="293" r:id="rId33"/>
    <p:sldId id="294" r:id="rId34"/>
    <p:sldId id="299" r:id="rId35"/>
    <p:sldId id="300" r:id="rId36"/>
    <p:sldId id="301" r:id="rId37"/>
    <p:sldId id="302" r:id="rId38"/>
    <p:sldId id="298" r:id="rId39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18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ECABA41-82DC-47FF-B850-D6E2F4FF32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41EC4404-AC8E-4BA1-9219-0D16B3328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14BF6716-4017-40D0-9271-8E59CA656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24AFAA5F-2C10-4408-AD82-1BF3748A2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FF614272-4489-4AD8-8F8F-DCDA50DF9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19545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89EFEE5-6D5A-483D-BE72-53CFB56E0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2FC92D10-20FA-4423-8680-04DC69681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9334121C-FEA7-407B-AEAC-276576AF4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80B58858-A8AE-4305-9611-26D9E2EEA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43002B0A-9BFF-401A-ADCE-C21213315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96956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EFEB452-2AF3-4DF3-AC03-ACDB9179A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F5337950-544D-4E68-8762-476C83F74B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658D4DFC-A4DD-4AB9-9C83-359A64469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F816FD2D-B25E-47CD-AB56-826541394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FA538D6D-1B79-4F04-A765-2FBAD129E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09999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698A75F-2ED6-4134-A962-C78BF0E94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AA2BA5C6-488D-4FD2-8ABD-7296245C39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43B6DC89-B890-46A8-9862-426EF6C5F4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B086EDC0-56B9-4A38-AC7F-F4B2B68F2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B635DAA1-10C8-422E-9716-CFB01ED47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1FB4DA61-0D71-48C8-9989-665ED0FF1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54243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A7FE98A-465D-4C06-B529-456E7151F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65161C65-6EEF-463F-971E-E80A9F44AC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BCCCEDB4-5CBC-4924-A1AB-E89A31706D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E1F0D7B4-B368-4175-913A-D2F1F67B85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D0E63644-2C1F-41C6-8134-0593C650FC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6DDD63B7-88EC-4078-A978-A287DDD5B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E9B174D5-464C-4C99-85A6-EA534783A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C5F5A932-46F0-4FDA-95EB-741658262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63149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EC819AB-156E-4D1F-A5D7-D230C6D76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58B12C6F-18DF-40AF-A28C-1E421191E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9E286558-CA7B-40EB-A7FB-9041F4F34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C64E30B0-A545-4968-B98F-315C38AAA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0837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A5AC5535-2728-4C90-88B9-D963267C6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DAB2DA8E-1218-44F8-B082-8467EFA9A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34069360-2CC8-4112-868A-068861B7B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94847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5106F7B-BA78-4947-8E01-3A5C0CE93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C50EFDA2-97D1-481C-8866-0852CD38A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D4CCBB5C-841D-482A-9737-64121ED929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FBD87BDA-D543-4B87-AD0A-EF95150EE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5C1DC7DC-6669-48E3-9C99-C09258BC2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31E18324-E2D8-4690-80C4-B8580B26C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75461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94E5FE0-E983-4DBF-9742-C37188289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A13A1D3A-63D9-4A43-8AEB-1A4DF9226F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98DEEAFB-528E-4EC3-9E32-7A50B3AB8B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29B2C0ED-4898-4381-B580-C528A5464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B4973236-3FB9-4C9E-8496-D12BD330E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A4ACE676-BC76-46BF-B1E4-B16006F24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04385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9E0250F-7CAF-42ED-9748-B23C3AE1A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26487442-11D4-4E71-A7BF-5CBF20DFC5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936628E5-27CD-4596-8D42-67CC482E1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84B2D6F-2EC9-47CD-AB74-EC5CC7E89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D0827B5F-94D3-4FEF-A45A-6144D2CBA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30849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80B62190-87F6-4C13-9DA5-6768E6FD81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BB6132E3-5A4C-44B9-8066-D290C68BA9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1A0BEF6A-BC51-480A-AA15-A5D9DAE71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7C2056EA-8700-4691-92E4-71F93CF28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F0564777-B5DC-4623-B88F-CEB7172A5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6809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A065E411-7634-4ADF-8A49-653F33167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1CCBFBD2-A9A0-43E3-B59B-D2878CE3E9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11A830B0-3121-4FE4-8B3F-77C020B890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9B1A7-FAC4-4A23-A512-C00D8B688F3B}" type="datetimeFigureOut">
              <a:rPr lang="es-CO" smtClean="0"/>
              <a:t>10/08/2020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1A8C445-B033-4A60-A72A-F7F206BE8F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09080317-6E08-44D5-AF3B-D10053131E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84649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venlogicandservice.com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hyperlink" Target="https://livegoup.com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F4D5A35D-C1BE-47A5-A7F7-3F7C9A0CE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113" y="0"/>
            <a:ext cx="9215602" cy="6908788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769E9AFB-73E8-416E-A559-10BCA1C2A6D7}"/>
              </a:ext>
            </a:extLst>
          </p:cNvPr>
          <p:cNvSpPr/>
          <p:nvPr/>
        </p:nvSpPr>
        <p:spPr>
          <a:xfrm>
            <a:off x="3564836" y="1060174"/>
            <a:ext cx="4876798" cy="4861252"/>
          </a:xfrm>
          <a:prstGeom prst="ellipse">
            <a:avLst/>
          </a:prstGeom>
          <a:solidFill>
            <a:srgbClr val="331852"/>
          </a:solidFill>
          <a:ln>
            <a:solidFill>
              <a:srgbClr val="3417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BA789252-C87F-4A7C-BCE1-6669FB4737CD}"/>
              </a:ext>
            </a:extLst>
          </p:cNvPr>
          <p:cNvSpPr txBox="1"/>
          <p:nvPr/>
        </p:nvSpPr>
        <p:spPr>
          <a:xfrm>
            <a:off x="3564836" y="1930281"/>
            <a:ext cx="48767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¡LISTO!</a:t>
            </a:r>
          </a:p>
          <a:p>
            <a:pPr algn="ctr"/>
            <a:r>
              <a:rPr lang="es-CO" sz="36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Juego Conversacional para Equipos</a:t>
            </a:r>
            <a:endParaRPr lang="es-CO" sz="32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D1386624-2AF6-4EFC-A172-31D2271E00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27"/>
          <a:stretch/>
        </p:blipFill>
        <p:spPr>
          <a:xfrm>
            <a:off x="0" y="5715676"/>
            <a:ext cx="1110929" cy="1144092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D9883F03-7C87-4A1D-906D-94366719289A}"/>
              </a:ext>
            </a:extLst>
          </p:cNvPr>
          <p:cNvSpPr txBox="1"/>
          <p:nvPr/>
        </p:nvSpPr>
        <p:spPr>
          <a:xfrm>
            <a:off x="0" y="0"/>
            <a:ext cx="25709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dirty="0">
                <a:latin typeface="Franklin Gothic Heavy" panose="020B0903020102020204" pitchFamily="34" charset="0"/>
              </a:rPr>
              <a:t>TEAM COACH 6.0.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8DA55BB7-EECF-4F0A-B2BB-FDEC91904E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1896" y="6153340"/>
            <a:ext cx="2160104" cy="70466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EEE363C2-F054-43CC-800E-602A117F10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400" y="4499112"/>
            <a:ext cx="27432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495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F4D5A35D-C1BE-47A5-A7F7-3F7C9A0CE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673" y="92766"/>
            <a:ext cx="9024116" cy="6765235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769E9AFB-73E8-416E-A559-10BCA1C2A6D7}"/>
              </a:ext>
            </a:extLst>
          </p:cNvPr>
          <p:cNvSpPr/>
          <p:nvPr/>
        </p:nvSpPr>
        <p:spPr>
          <a:xfrm>
            <a:off x="3657601" y="1152940"/>
            <a:ext cx="4651512" cy="4692926"/>
          </a:xfrm>
          <a:prstGeom prst="ellipse">
            <a:avLst/>
          </a:prstGeom>
          <a:solidFill>
            <a:srgbClr val="331852"/>
          </a:solidFill>
          <a:ln>
            <a:solidFill>
              <a:srgbClr val="3417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9AD17405-AD47-44D5-90CB-4527AE6D2117}"/>
              </a:ext>
            </a:extLst>
          </p:cNvPr>
          <p:cNvSpPr txBox="1"/>
          <p:nvPr/>
        </p:nvSpPr>
        <p:spPr>
          <a:xfrm>
            <a:off x="0" y="0"/>
            <a:ext cx="25709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dirty="0">
                <a:latin typeface="Franklin Gothic Heavy" panose="020B0903020102020204" pitchFamily="34" charset="0"/>
              </a:rPr>
              <a:t>TEAM COACH 6.0.</a:t>
            </a:r>
          </a:p>
        </p:txBody>
      </p:sp>
      <p:pic>
        <p:nvPicPr>
          <p:cNvPr id="7" name="Picture 12">
            <a:extLst>
              <a:ext uri="{FF2B5EF4-FFF2-40B4-BE49-F238E27FC236}">
                <a16:creationId xmlns="" xmlns:a16="http://schemas.microsoft.com/office/drawing/2014/main" id="{32F90743-144C-4369-A9BA-C66FD2FADD1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7798" b="81"/>
          <a:stretch>
            <a:fillRect/>
          </a:stretch>
        </p:blipFill>
        <p:spPr>
          <a:xfrm>
            <a:off x="5004067" y="2102957"/>
            <a:ext cx="2183865" cy="248223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92A867DC-177B-4E33-9F4E-050C32DC0503}"/>
              </a:ext>
            </a:extLst>
          </p:cNvPr>
          <p:cNvSpPr txBox="1"/>
          <p:nvPr/>
        </p:nvSpPr>
        <p:spPr>
          <a:xfrm>
            <a:off x="4684644" y="1464187"/>
            <a:ext cx="25974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solidFill>
                  <a:schemeClr val="bg1"/>
                </a:solidFill>
                <a:latin typeface="Franklin Gothic Heavy" panose="020B0903020102020204" pitchFamily="34" charset="0"/>
              </a:rPr>
              <a:t>Facilitador </a:t>
            </a:r>
            <a:r>
              <a:rPr lang="es-CO" sz="2000" b="1" u="sng" dirty="0">
                <a:solidFill>
                  <a:schemeClr val="bg1"/>
                </a:solidFill>
                <a:latin typeface="Franklin Gothic Heavy" panose="020B0903020102020204" pitchFamily="34" charset="0"/>
              </a:rPr>
              <a:t>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F69F24BD-69AA-452F-B8EF-6EF4F3E12F72}"/>
              </a:ext>
            </a:extLst>
          </p:cNvPr>
          <p:cNvSpPr txBox="1"/>
          <p:nvPr/>
        </p:nvSpPr>
        <p:spPr>
          <a:xfrm>
            <a:off x="4771018" y="4928593"/>
            <a:ext cx="25974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 err="1">
                <a:solidFill>
                  <a:schemeClr val="bg1"/>
                </a:solidFill>
                <a:latin typeface="Franklin Gothic Heavy" panose="020B0903020102020204" pitchFamily="34" charset="0"/>
              </a:rPr>
              <a:t>Mircaly</a:t>
            </a:r>
            <a:r>
              <a:rPr lang="es-CO" sz="2000" b="1" dirty="0">
                <a:solidFill>
                  <a:schemeClr val="bg1"/>
                </a:solidFill>
                <a:latin typeface="Franklin Gothic Heavy" panose="020B0903020102020204" pitchFamily="34" charset="0"/>
              </a:rPr>
              <a:t> E. Guevara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032837CC-146E-4398-B420-C196528203F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27"/>
          <a:stretch/>
        </p:blipFill>
        <p:spPr>
          <a:xfrm>
            <a:off x="11081071" y="5713908"/>
            <a:ext cx="1110929" cy="1144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817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2AAB33C0-CA37-455E-A898-304D69DCBC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417857" y="2159244"/>
            <a:ext cx="4806734" cy="361256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3F056486-4292-4F52-8AE5-B8706E6E3B10}"/>
              </a:ext>
            </a:extLst>
          </p:cNvPr>
          <p:cNvSpPr txBox="1"/>
          <p:nvPr/>
        </p:nvSpPr>
        <p:spPr>
          <a:xfrm>
            <a:off x="940903" y="2257364"/>
            <a:ext cx="515509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latin typeface="Century Gothic" panose="020B0502020202020204" pitchFamily="34" charset="0"/>
              </a:rPr>
              <a:t>Facilitador: </a:t>
            </a:r>
          </a:p>
          <a:p>
            <a:pPr algn="ctr"/>
            <a:r>
              <a:rPr lang="es-CO" sz="2400" dirty="0" err="1">
                <a:latin typeface="Century Gothic" panose="020B0502020202020204" pitchFamily="34" charset="0"/>
              </a:rPr>
              <a:t>Mircaly</a:t>
            </a:r>
            <a:r>
              <a:rPr lang="es-CO" sz="2400" dirty="0">
                <a:latin typeface="Century Gothic" panose="020B0502020202020204" pitchFamily="34" charset="0"/>
              </a:rPr>
              <a:t> Guevara.</a:t>
            </a:r>
          </a:p>
          <a:p>
            <a:pPr algn="ctr"/>
            <a:endParaRPr lang="es-CO" sz="2400" dirty="0">
              <a:latin typeface="Century Gothic" panose="020B0502020202020204" pitchFamily="34" charset="0"/>
            </a:endParaRPr>
          </a:p>
          <a:p>
            <a:pPr algn="ctr"/>
            <a:r>
              <a:rPr lang="es-CO" sz="2400" b="1" dirty="0">
                <a:latin typeface="Century Gothic" panose="020B0502020202020204" pitchFamily="34" charset="0"/>
              </a:rPr>
              <a:t>Participantes:</a:t>
            </a:r>
          </a:p>
          <a:p>
            <a:pPr algn="ctr"/>
            <a:r>
              <a:rPr lang="es-CO" sz="2400" b="1" dirty="0">
                <a:latin typeface="Century Gothic" panose="020B0502020202020204" pitchFamily="34" charset="0"/>
              </a:rPr>
              <a:t>(</a:t>
            </a:r>
            <a:r>
              <a:rPr lang="es-CO" sz="2400" b="1" dirty="0" err="1">
                <a:latin typeface="Century Gothic" panose="020B0502020202020204" pitchFamily="34" charset="0"/>
              </a:rPr>
              <a:t>Seven</a:t>
            </a:r>
            <a:r>
              <a:rPr lang="es-CO" sz="2400" b="1" dirty="0">
                <a:latin typeface="Century Gothic" panose="020B0502020202020204" pitchFamily="34" charset="0"/>
              </a:rPr>
              <a:t> </a:t>
            </a:r>
            <a:r>
              <a:rPr lang="es-CO" sz="2400" b="1" dirty="0" err="1">
                <a:latin typeface="Century Gothic" panose="020B0502020202020204" pitchFamily="34" charset="0"/>
              </a:rPr>
              <a:t>Logic</a:t>
            </a:r>
            <a:r>
              <a:rPr lang="es-CO" sz="2400" b="1" dirty="0">
                <a:latin typeface="Century Gothic" panose="020B0502020202020204" pitchFamily="34" charset="0"/>
              </a:rPr>
              <a:t> and </a:t>
            </a:r>
            <a:r>
              <a:rPr lang="es-CO" sz="2400" b="1" dirty="0" err="1">
                <a:latin typeface="Century Gothic" panose="020B0502020202020204" pitchFamily="34" charset="0"/>
              </a:rPr>
              <a:t>Service</a:t>
            </a:r>
            <a:r>
              <a:rPr lang="es-CO" sz="2400" b="1" dirty="0">
                <a:latin typeface="Century Gothic" panose="020B0502020202020204" pitchFamily="34" charset="0"/>
              </a:rPr>
              <a:t> S.A.S.)</a:t>
            </a:r>
          </a:p>
          <a:p>
            <a:pPr algn="ctr"/>
            <a:r>
              <a:rPr lang="es-CO" sz="2400" dirty="0">
                <a:latin typeface="Century Gothic" panose="020B0502020202020204" pitchFamily="34" charset="0"/>
              </a:rPr>
              <a:t>José Alexander López .</a:t>
            </a:r>
          </a:p>
          <a:p>
            <a:pPr algn="ctr"/>
            <a:r>
              <a:rPr lang="es-CO" sz="2400" dirty="0" err="1">
                <a:latin typeface="Century Gothic" panose="020B0502020202020204" pitchFamily="34" charset="0"/>
              </a:rPr>
              <a:t>Marielisa</a:t>
            </a:r>
            <a:r>
              <a:rPr lang="es-CO" sz="2400" dirty="0">
                <a:latin typeface="Century Gothic" panose="020B0502020202020204" pitchFamily="34" charset="0"/>
              </a:rPr>
              <a:t> Barrios.</a:t>
            </a:r>
          </a:p>
          <a:p>
            <a:pPr algn="ctr"/>
            <a:r>
              <a:rPr lang="es-CO" sz="2400" dirty="0">
                <a:latin typeface="Century Gothic" panose="020B0502020202020204" pitchFamily="34" charset="0"/>
              </a:rPr>
              <a:t>Didier Valencia.</a:t>
            </a:r>
          </a:p>
          <a:p>
            <a:pPr algn="ctr"/>
            <a:r>
              <a:rPr lang="es-CO" sz="2400" dirty="0">
                <a:latin typeface="Century Gothic" panose="020B0502020202020204" pitchFamily="34" charset="0"/>
              </a:rPr>
              <a:t>Karina Ortiz.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7A73DBDF-5A77-4309-811D-F88B1F4A2422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AEDDB17B-4CB2-465A-88AC-27719AF38106}"/>
              </a:ext>
            </a:extLst>
          </p:cNvPr>
          <p:cNvSpPr/>
          <p:nvPr/>
        </p:nvSpPr>
        <p:spPr>
          <a:xfrm>
            <a:off x="801756" y="861351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3668949" y="-16260"/>
            <a:ext cx="45227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5400" b="1" dirty="0">
                <a:latin typeface="Century Gothic" panose="020B0502020202020204" pitchFamily="34" charset="0"/>
              </a:rPr>
              <a:t>¡LISTO!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="" xmlns:a16="http://schemas.microsoft.com/office/drawing/2014/main" id="{5D592951-F281-4C3A-A407-8E234BEB80A0}"/>
              </a:ext>
            </a:extLst>
          </p:cNvPr>
          <p:cNvSpPr txBox="1"/>
          <p:nvPr/>
        </p:nvSpPr>
        <p:spPr>
          <a:xfrm>
            <a:off x="251789" y="959441"/>
            <a:ext cx="116884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Juego Conversacional para Equipos.</a:t>
            </a:r>
          </a:p>
          <a:p>
            <a:pPr algn="ctr"/>
            <a:r>
              <a:rPr lang="es-CO" sz="2400" dirty="0">
                <a:latin typeface="Century Gothic" panose="020B0502020202020204" pitchFamily="34" charset="0"/>
              </a:rPr>
              <a:t>Herramienta de Apoyo para la Etapa de Conocimiento de los Equipos.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="" xmlns:a16="http://schemas.microsoft.com/office/drawing/2014/main" id="{2639F2FE-D6DF-45FD-99C4-787C0E8CF628}"/>
              </a:ext>
            </a:extLst>
          </p:cNvPr>
          <p:cNvSpPr txBox="1"/>
          <p:nvPr/>
        </p:nvSpPr>
        <p:spPr>
          <a:xfrm>
            <a:off x="4505739" y="6140610"/>
            <a:ext cx="7788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latin typeface="Century Gothic" panose="020B0502020202020204" pitchFamily="34" charset="0"/>
              </a:rPr>
              <a:t>Fecha de Aplicación: </a:t>
            </a:r>
            <a:r>
              <a:rPr lang="es-CO" sz="2400" dirty="0">
                <a:latin typeface="Century Gothic" panose="020B0502020202020204" pitchFamily="34" charset="0"/>
              </a:rPr>
              <a:t>Jueves 2 de julio de 2020. </a:t>
            </a:r>
          </a:p>
        </p:txBody>
      </p:sp>
    </p:spTree>
    <p:extLst>
      <p:ext uri="{BB962C8B-B14F-4D97-AF65-F5344CB8AC3E}">
        <p14:creationId xmlns:p14="http://schemas.microsoft.com/office/powerpoint/2010/main" val="4277162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5" y="180091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Perfil del Cliente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82642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54E0539B-A497-4BDB-8F63-D02B904228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236" y="919706"/>
            <a:ext cx="3271858" cy="1067332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="" xmlns:a16="http://schemas.microsoft.com/office/drawing/2014/main" id="{04CD062B-AB78-47BC-9B2B-9F1C41D33911}"/>
              </a:ext>
            </a:extLst>
          </p:cNvPr>
          <p:cNvSpPr txBox="1"/>
          <p:nvPr/>
        </p:nvSpPr>
        <p:spPr>
          <a:xfrm>
            <a:off x="983973" y="2355692"/>
            <a:ext cx="1022405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 err="1">
                <a:latin typeface="Century Gothic" panose="020B0502020202020204" pitchFamily="34" charset="0"/>
              </a:rPr>
              <a:t>Seven</a:t>
            </a:r>
            <a:r>
              <a:rPr lang="es-CO" sz="2000" b="1" dirty="0">
                <a:latin typeface="Century Gothic" panose="020B0502020202020204" pitchFamily="34" charset="0"/>
              </a:rPr>
              <a:t> </a:t>
            </a:r>
            <a:r>
              <a:rPr lang="es-CO" sz="2000" b="1" dirty="0" err="1">
                <a:latin typeface="Century Gothic" panose="020B0502020202020204" pitchFamily="34" charset="0"/>
              </a:rPr>
              <a:t>Logic</a:t>
            </a:r>
            <a:r>
              <a:rPr lang="es-CO" sz="2000" b="1" dirty="0">
                <a:latin typeface="Century Gothic" panose="020B0502020202020204" pitchFamily="34" charset="0"/>
              </a:rPr>
              <a:t> and </a:t>
            </a:r>
            <a:r>
              <a:rPr lang="es-CO" sz="2000" b="1" dirty="0" err="1">
                <a:latin typeface="Century Gothic" panose="020B0502020202020204" pitchFamily="34" charset="0"/>
              </a:rPr>
              <a:t>Service</a:t>
            </a:r>
            <a:r>
              <a:rPr lang="es-CO" sz="2000" b="1" dirty="0">
                <a:latin typeface="Century Gothic" panose="020B0502020202020204" pitchFamily="34" charset="0"/>
              </a:rPr>
              <a:t> S.A.S.</a:t>
            </a:r>
          </a:p>
          <a:p>
            <a:pPr algn="just"/>
            <a:r>
              <a:rPr lang="es-MX" sz="2000" dirty="0">
                <a:latin typeface="Century Gothic" panose="020B0502020202020204" pitchFamily="34" charset="0"/>
              </a:rPr>
              <a:t>Empresa especializada en el alquiler de vehículos con conductor, en la prestación de servicios de traslados corporativos y personales, logística de eventos, gestión y coordinación de compras, viajes y asistencia vial; staff y catering para eventos dirigidos por modelos de protocolo AAA, y organización de recepciones</a:t>
            </a:r>
            <a:r>
              <a:rPr lang="es-CO" sz="2000" dirty="0">
                <a:latin typeface="Century Gothic" panose="020B0502020202020204" pitchFamily="34" charset="0"/>
              </a:rPr>
              <a:t>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  <a:hlinkClick r:id="rId3"/>
              </a:rPr>
              <a:t>https://www.sevenlogicandservice.com/</a:t>
            </a:r>
            <a:endParaRPr lang="es-CO" sz="2000" dirty="0">
              <a:latin typeface="Century Gothic" panose="020B0502020202020204" pitchFamily="34" charset="0"/>
            </a:endParaRPr>
          </a:p>
          <a:p>
            <a:pPr algn="just"/>
            <a:endParaRPr lang="es-CO" sz="2000" dirty="0">
              <a:latin typeface="Century Gothic" panose="020B0502020202020204" pitchFamily="34" charset="0"/>
            </a:endParaRPr>
          </a:p>
          <a:p>
            <a:pPr algn="just"/>
            <a:r>
              <a:rPr lang="es-MX" sz="2000" dirty="0">
                <a:latin typeface="Century Gothic" panose="020B0502020202020204" pitchFamily="34" charset="0"/>
              </a:rPr>
              <a:t>Esta empresa cuenta con una filial que aún se encuentra en etapa de prueba, denominada </a:t>
            </a:r>
            <a:r>
              <a:rPr lang="es-MX" sz="2000" b="1" dirty="0">
                <a:latin typeface="Century Gothic" panose="020B0502020202020204" pitchFamily="34" charset="0"/>
              </a:rPr>
              <a:t>Live </a:t>
            </a:r>
            <a:r>
              <a:rPr lang="es-MX" sz="2000" b="1" dirty="0" err="1">
                <a:latin typeface="Century Gothic" panose="020B0502020202020204" pitchFamily="34" charset="0"/>
              </a:rPr>
              <a:t>Go</a:t>
            </a:r>
            <a:r>
              <a:rPr lang="es-MX" sz="2000" b="1" dirty="0">
                <a:latin typeface="Century Gothic" panose="020B0502020202020204" pitchFamily="34" charset="0"/>
              </a:rPr>
              <a:t> Up</a:t>
            </a:r>
            <a:r>
              <a:rPr lang="es-MX" sz="2000" dirty="0">
                <a:latin typeface="Century Gothic" panose="020B0502020202020204" pitchFamily="34" charset="0"/>
              </a:rPr>
              <a:t>, se especializa en la distribución de bienes y servicios a partir de un catálogo virtual de fácil acceso en su plataforma; también desarrolla un modelo de comercialización por redes o </a:t>
            </a:r>
            <a:r>
              <a:rPr lang="es-MX" sz="2000" dirty="0" err="1">
                <a:latin typeface="Century Gothic" panose="020B0502020202020204" pitchFamily="34" charset="0"/>
              </a:rPr>
              <a:t>network</a:t>
            </a:r>
            <a:r>
              <a:rPr lang="es-MX" sz="2000" dirty="0">
                <a:latin typeface="Century Gothic" panose="020B0502020202020204" pitchFamily="34" charset="0"/>
              </a:rPr>
              <a:t> marketing.</a:t>
            </a:r>
          </a:p>
          <a:p>
            <a:pPr algn="just"/>
            <a:r>
              <a:rPr lang="es-MX" sz="2000" dirty="0">
                <a:latin typeface="Century Gothic" panose="020B0502020202020204" pitchFamily="34" charset="0"/>
                <a:hlinkClick r:id="rId4"/>
              </a:rPr>
              <a:t>https://livegoup.com/</a:t>
            </a:r>
            <a:r>
              <a:rPr lang="es-MX" sz="2000" dirty="0">
                <a:latin typeface="Century Gothic" panose="020B0502020202020204" pitchFamily="34" charset="0"/>
              </a:rPr>
              <a:t>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66067E7F-80B4-4080-A09A-DB01B02B58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094" y="8885"/>
            <a:ext cx="3761668" cy="2906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197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5" y="180091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Perfil de los Participantes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82642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="" xmlns:a16="http://schemas.microsoft.com/office/drawing/2014/main" id="{B22688B3-5CB8-4F0C-BF98-3D69FB40B4C0}"/>
              </a:ext>
            </a:extLst>
          </p:cNvPr>
          <p:cNvSpPr txBox="1"/>
          <p:nvPr/>
        </p:nvSpPr>
        <p:spPr>
          <a:xfrm>
            <a:off x="83378" y="1254910"/>
            <a:ext cx="37830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latin typeface="Century Gothic" panose="020B0502020202020204" pitchFamily="34" charset="0"/>
              </a:rPr>
              <a:t>José Alexander López.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Gerente General de </a:t>
            </a:r>
            <a:r>
              <a:rPr lang="es-CO" sz="2000" dirty="0" err="1">
                <a:latin typeface="Century Gothic" panose="020B0502020202020204" pitchFamily="34" charset="0"/>
              </a:rPr>
              <a:t>Seven</a:t>
            </a:r>
            <a:r>
              <a:rPr lang="es-CO" sz="2000" dirty="0">
                <a:latin typeface="Century Gothic" panose="020B0502020202020204" pitchFamily="34" charset="0"/>
              </a:rPr>
              <a:t> </a:t>
            </a:r>
            <a:r>
              <a:rPr lang="es-CO" sz="2000" dirty="0" err="1">
                <a:latin typeface="Century Gothic" panose="020B0502020202020204" pitchFamily="34" charset="0"/>
              </a:rPr>
              <a:t>Logic</a:t>
            </a:r>
            <a:r>
              <a:rPr lang="es-CO" sz="2000" dirty="0">
                <a:latin typeface="Century Gothic" panose="020B0502020202020204" pitchFamily="34" charset="0"/>
              </a:rPr>
              <a:t> and </a:t>
            </a:r>
            <a:r>
              <a:rPr lang="es-CO" sz="2000" dirty="0" err="1">
                <a:latin typeface="Century Gothic" panose="020B0502020202020204" pitchFamily="34" charset="0"/>
              </a:rPr>
              <a:t>Service</a:t>
            </a:r>
            <a:r>
              <a:rPr lang="es-CO" sz="2000" dirty="0">
                <a:latin typeface="Century Gothic" panose="020B0502020202020204" pitchFamily="34" charset="0"/>
              </a:rPr>
              <a:t> S.A.S.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Bogotano.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Administrador de profesión.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50 años de edad.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Unión estable de hechos,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 4 hijos.</a:t>
            </a:r>
          </a:p>
          <a:p>
            <a:pPr algn="just"/>
            <a:r>
              <a:rPr lang="es-CO" sz="2000" b="1" dirty="0">
                <a:latin typeface="Century Gothic" panose="020B0502020202020204" pitchFamily="34" charset="0"/>
              </a:rPr>
              <a:t>Lema: Ni el cielo es el límite.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63CA0258-F049-429B-A49F-79D30D1F12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6414" y="1841665"/>
            <a:ext cx="4226799" cy="3170099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="" xmlns:a16="http://schemas.microsoft.com/office/drawing/2014/main" id="{8E37FD81-AB3B-452F-9BA2-F955438C8CE4}"/>
              </a:ext>
            </a:extLst>
          </p:cNvPr>
          <p:cNvSpPr txBox="1"/>
          <p:nvPr/>
        </p:nvSpPr>
        <p:spPr>
          <a:xfrm>
            <a:off x="8093213" y="3534884"/>
            <a:ext cx="409878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 err="1">
                <a:latin typeface="Century Gothic" panose="020B0502020202020204" pitchFamily="34" charset="0"/>
              </a:rPr>
              <a:t>Marielisa</a:t>
            </a:r>
            <a:r>
              <a:rPr lang="es-CO" sz="2000" b="1" dirty="0">
                <a:latin typeface="Century Gothic" panose="020B0502020202020204" pitchFamily="34" charset="0"/>
              </a:rPr>
              <a:t> Barrios </a:t>
            </a:r>
            <a:r>
              <a:rPr lang="es-CO" sz="2000" b="1" dirty="0" err="1">
                <a:latin typeface="Century Gothic" panose="020B0502020202020204" pitchFamily="34" charset="0"/>
              </a:rPr>
              <a:t>Arnías</a:t>
            </a:r>
            <a:r>
              <a:rPr lang="es-CO" sz="2000" b="1" dirty="0">
                <a:latin typeface="Century Gothic" panose="020B0502020202020204" pitchFamily="34" charset="0"/>
              </a:rPr>
              <a:t>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Coordinadora administrativa y logística de </a:t>
            </a:r>
            <a:r>
              <a:rPr lang="es-CO" sz="2000" dirty="0" err="1">
                <a:latin typeface="Century Gothic" panose="020B0502020202020204" pitchFamily="34" charset="0"/>
              </a:rPr>
              <a:t>Seven</a:t>
            </a:r>
            <a:r>
              <a:rPr lang="es-CO" sz="2000" dirty="0">
                <a:latin typeface="Century Gothic" panose="020B0502020202020204" pitchFamily="34" charset="0"/>
              </a:rPr>
              <a:t> </a:t>
            </a:r>
            <a:r>
              <a:rPr lang="es-CO" sz="2000" dirty="0" err="1">
                <a:latin typeface="Century Gothic" panose="020B0502020202020204" pitchFamily="34" charset="0"/>
              </a:rPr>
              <a:t>Logic</a:t>
            </a:r>
            <a:r>
              <a:rPr lang="es-CO" sz="2000" dirty="0">
                <a:latin typeface="Century Gothic" panose="020B0502020202020204" pitchFamily="34" charset="0"/>
              </a:rPr>
              <a:t> and </a:t>
            </a:r>
            <a:r>
              <a:rPr lang="es-CO" sz="2000" dirty="0" err="1">
                <a:latin typeface="Century Gothic" panose="020B0502020202020204" pitchFamily="34" charset="0"/>
              </a:rPr>
              <a:t>Service</a:t>
            </a:r>
            <a:r>
              <a:rPr lang="es-CO" sz="2000" dirty="0">
                <a:latin typeface="Century Gothic" panose="020B0502020202020204" pitchFamily="34" charset="0"/>
              </a:rPr>
              <a:t> S.A.S.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Colombo-Venezolana.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Lic. En Estudios Internacionales.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24 años de edad.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Soltera, sin hijos.</a:t>
            </a:r>
          </a:p>
          <a:p>
            <a:pPr algn="just"/>
            <a:r>
              <a:rPr lang="es-CO" sz="2000" b="1" dirty="0">
                <a:latin typeface="Century Gothic" panose="020B0502020202020204" pitchFamily="34" charset="0"/>
              </a:rPr>
              <a:t>Lema: Si puedes soñarlo, puedes lograrlo.</a:t>
            </a:r>
          </a:p>
        </p:txBody>
      </p:sp>
    </p:spTree>
    <p:extLst>
      <p:ext uri="{BB962C8B-B14F-4D97-AF65-F5344CB8AC3E}">
        <p14:creationId xmlns:p14="http://schemas.microsoft.com/office/powerpoint/2010/main" val="1800793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5" y="180091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Perfil de los Participantes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82642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="" xmlns:a16="http://schemas.microsoft.com/office/drawing/2014/main" id="{B22688B3-5CB8-4F0C-BF98-3D69FB40B4C0}"/>
              </a:ext>
            </a:extLst>
          </p:cNvPr>
          <p:cNvSpPr txBox="1"/>
          <p:nvPr/>
        </p:nvSpPr>
        <p:spPr>
          <a:xfrm>
            <a:off x="202648" y="1241658"/>
            <a:ext cx="37830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latin typeface="Century Gothic" panose="020B0502020202020204" pitchFamily="34" charset="0"/>
              </a:rPr>
              <a:t>Didier Valencia.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Programador de </a:t>
            </a:r>
            <a:r>
              <a:rPr lang="es-CO" sz="2000" dirty="0" err="1">
                <a:latin typeface="Century Gothic" panose="020B0502020202020204" pitchFamily="34" charset="0"/>
              </a:rPr>
              <a:t>Seven</a:t>
            </a:r>
            <a:r>
              <a:rPr lang="es-CO" sz="2000" dirty="0">
                <a:latin typeface="Century Gothic" panose="020B0502020202020204" pitchFamily="34" charset="0"/>
              </a:rPr>
              <a:t> </a:t>
            </a:r>
            <a:r>
              <a:rPr lang="es-CO" sz="2000" dirty="0" err="1">
                <a:latin typeface="Century Gothic" panose="020B0502020202020204" pitchFamily="34" charset="0"/>
              </a:rPr>
              <a:t>Logic</a:t>
            </a:r>
            <a:r>
              <a:rPr lang="es-CO" sz="2000" dirty="0">
                <a:latin typeface="Century Gothic" panose="020B0502020202020204" pitchFamily="34" charset="0"/>
              </a:rPr>
              <a:t> and </a:t>
            </a:r>
            <a:r>
              <a:rPr lang="es-CO" sz="2000" dirty="0" err="1">
                <a:latin typeface="Century Gothic" panose="020B0502020202020204" pitchFamily="34" charset="0"/>
              </a:rPr>
              <a:t>Service</a:t>
            </a:r>
            <a:r>
              <a:rPr lang="es-CO" sz="2000" dirty="0">
                <a:latin typeface="Century Gothic" panose="020B0502020202020204" pitchFamily="34" charset="0"/>
              </a:rPr>
              <a:t> S.A.S.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Manizaleño.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Programador de profesión.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34 años de edad.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Unión estable de hechos,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 sin hijos.</a:t>
            </a:r>
          </a:p>
          <a:p>
            <a:pPr algn="just"/>
            <a:r>
              <a:rPr lang="es-CO" sz="2000" b="1" dirty="0">
                <a:latin typeface="Century Gothic" panose="020B0502020202020204" pitchFamily="34" charset="0"/>
              </a:rPr>
              <a:t>Lema: Nada es imposible.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="" xmlns:a16="http://schemas.microsoft.com/office/drawing/2014/main" id="{8E37FD81-AB3B-452F-9BA2-F955438C8CE4}"/>
              </a:ext>
            </a:extLst>
          </p:cNvPr>
          <p:cNvSpPr txBox="1"/>
          <p:nvPr/>
        </p:nvSpPr>
        <p:spPr>
          <a:xfrm>
            <a:off x="8070574" y="3439967"/>
            <a:ext cx="391877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latin typeface="Century Gothic" panose="020B0502020202020204" pitchFamily="34" charset="0"/>
              </a:rPr>
              <a:t>Karina Ortiz.</a:t>
            </a:r>
          </a:p>
          <a:p>
            <a:pPr algn="just"/>
            <a:r>
              <a:rPr lang="es-CO" sz="2000" dirty="0" err="1">
                <a:latin typeface="Century Gothic" panose="020B0502020202020204" pitchFamily="34" charset="0"/>
              </a:rPr>
              <a:t>Coodinadora</a:t>
            </a:r>
            <a:r>
              <a:rPr lang="es-CO" sz="2000" dirty="0">
                <a:latin typeface="Century Gothic" panose="020B0502020202020204" pitchFamily="34" charset="0"/>
              </a:rPr>
              <a:t> comercial de </a:t>
            </a:r>
            <a:r>
              <a:rPr lang="es-CO" sz="2000" dirty="0" err="1">
                <a:latin typeface="Century Gothic" panose="020B0502020202020204" pitchFamily="34" charset="0"/>
              </a:rPr>
              <a:t>Seven</a:t>
            </a:r>
            <a:r>
              <a:rPr lang="es-CO" sz="2000" dirty="0">
                <a:latin typeface="Century Gothic" panose="020B0502020202020204" pitchFamily="34" charset="0"/>
              </a:rPr>
              <a:t> </a:t>
            </a:r>
            <a:r>
              <a:rPr lang="es-CO" sz="2000" dirty="0" err="1">
                <a:latin typeface="Century Gothic" panose="020B0502020202020204" pitchFamily="34" charset="0"/>
              </a:rPr>
              <a:t>Logic</a:t>
            </a:r>
            <a:r>
              <a:rPr lang="es-CO" sz="2000" dirty="0">
                <a:latin typeface="Century Gothic" panose="020B0502020202020204" pitchFamily="34" charset="0"/>
              </a:rPr>
              <a:t> and </a:t>
            </a:r>
            <a:r>
              <a:rPr lang="es-CO" sz="2000" dirty="0" err="1">
                <a:latin typeface="Century Gothic" panose="020B0502020202020204" pitchFamily="34" charset="0"/>
              </a:rPr>
              <a:t>Service</a:t>
            </a:r>
            <a:r>
              <a:rPr lang="es-CO" sz="2000" dirty="0">
                <a:latin typeface="Century Gothic" panose="020B0502020202020204" pitchFamily="34" charset="0"/>
              </a:rPr>
              <a:t> S.A.S.</a:t>
            </a:r>
          </a:p>
          <a:p>
            <a:pPr algn="just"/>
            <a:r>
              <a:rPr lang="es-CO" sz="2000" dirty="0" err="1">
                <a:latin typeface="Century Gothic" panose="020B0502020202020204" pitchFamily="34" charset="0"/>
              </a:rPr>
              <a:t>Lic</a:t>
            </a:r>
            <a:r>
              <a:rPr lang="es-CO" sz="2000" dirty="0">
                <a:latin typeface="Century Gothic" panose="020B0502020202020204" pitchFamily="34" charset="0"/>
              </a:rPr>
              <a:t> en Recursos Humanos de profesión.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Barranquillera.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32 años de edad.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Soltera, sin hijos.</a:t>
            </a:r>
          </a:p>
          <a:p>
            <a:pPr algn="just"/>
            <a:r>
              <a:rPr lang="es-CO" sz="2000" b="1" dirty="0">
                <a:latin typeface="Century Gothic" panose="020B0502020202020204" pitchFamily="34" charset="0"/>
              </a:rPr>
              <a:t>Lema: ¡Carpe Diem!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ED63789D-F3F7-4730-93C2-BE5790F909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36503" y="2077461"/>
            <a:ext cx="4518991" cy="3389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507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Objetivo de la Sesión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="" xmlns:a16="http://schemas.microsoft.com/office/drawing/2014/main" id="{2FB34121-A2AF-4BDA-9862-1DE1DB5FE9D6}"/>
              </a:ext>
            </a:extLst>
          </p:cNvPr>
          <p:cNvSpPr txBox="1"/>
          <p:nvPr/>
        </p:nvSpPr>
        <p:spPr>
          <a:xfrm>
            <a:off x="1802296" y="1246787"/>
            <a:ext cx="889220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dirty="0">
                <a:latin typeface="Century Gothic" panose="020B0502020202020204" pitchFamily="34" charset="0"/>
              </a:rPr>
              <a:t>Actividad dirigida a las personas que prestan sus servicios profesionales a la empresa </a:t>
            </a:r>
            <a:r>
              <a:rPr lang="es-CO" sz="2000" dirty="0" err="1">
                <a:latin typeface="Century Gothic" panose="020B0502020202020204" pitchFamily="34" charset="0"/>
              </a:rPr>
              <a:t>Seven</a:t>
            </a:r>
            <a:r>
              <a:rPr lang="es-CO" sz="2000" dirty="0">
                <a:latin typeface="Century Gothic" panose="020B0502020202020204" pitchFamily="34" charset="0"/>
              </a:rPr>
              <a:t> </a:t>
            </a:r>
            <a:r>
              <a:rPr lang="es-CO" sz="2000" dirty="0" err="1">
                <a:latin typeface="Century Gothic" panose="020B0502020202020204" pitchFamily="34" charset="0"/>
              </a:rPr>
              <a:t>Logic</a:t>
            </a:r>
            <a:r>
              <a:rPr lang="es-CO" sz="2000" dirty="0">
                <a:latin typeface="Century Gothic" panose="020B0502020202020204" pitchFamily="34" charset="0"/>
              </a:rPr>
              <a:t> and </a:t>
            </a:r>
            <a:r>
              <a:rPr lang="es-CO" sz="2000" dirty="0" err="1">
                <a:latin typeface="Century Gothic" panose="020B0502020202020204" pitchFamily="34" charset="0"/>
              </a:rPr>
              <a:t>Service</a:t>
            </a:r>
            <a:r>
              <a:rPr lang="es-CO" sz="2000" dirty="0">
                <a:latin typeface="Century Gothic" panose="020B0502020202020204" pitchFamily="34" charset="0"/>
              </a:rPr>
              <a:t> S.A.S.</a:t>
            </a:r>
          </a:p>
          <a:p>
            <a:pPr algn="just"/>
            <a:endParaRPr lang="es-CO" sz="2000" dirty="0">
              <a:latin typeface="Century Gothic" panose="020B0502020202020204" pitchFamily="34" charset="0"/>
            </a:endParaRP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Los objetivos fueron acordados con el Sr. José Alexander López, representante legal y gerente general de la empresa, entre los que destacan:</a:t>
            </a:r>
          </a:p>
          <a:p>
            <a:pPr algn="just"/>
            <a:endParaRPr lang="es-CO" sz="2000" dirty="0">
              <a:latin typeface="Century Gothic" panose="020B050202020202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CO" sz="2000" dirty="0">
                <a:latin typeface="Century Gothic" panose="020B0502020202020204" pitchFamily="34" charset="0"/>
              </a:rPr>
              <a:t>Fomentar la comunicación, integración, confianza e interacción entre los miembros del equipo.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CO" sz="2000" dirty="0">
                <a:latin typeface="Century Gothic" panose="020B0502020202020204" pitchFamily="34" charset="0"/>
              </a:rPr>
              <a:t>Conocernos mejor.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CO" sz="2000" dirty="0">
                <a:latin typeface="Century Gothic" panose="020B0502020202020204" pitchFamily="34" charset="0"/>
              </a:rPr>
              <a:t>Identificar el rol de cada participante y su proyección dentro de la empresa.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CO" sz="2000" dirty="0">
                <a:latin typeface="Century Gothic" panose="020B0502020202020204" pitchFamily="34" charset="0"/>
              </a:rPr>
              <a:t>Aumentar el nivel de compromiso del grupo para llevar a cabo el nuevo proyecto de la empresa, el e-</a:t>
            </a:r>
            <a:r>
              <a:rPr lang="es-CO" sz="2000" dirty="0" err="1">
                <a:latin typeface="Century Gothic" panose="020B0502020202020204" pitchFamily="34" charset="0"/>
              </a:rPr>
              <a:t>commerce</a:t>
            </a:r>
            <a:r>
              <a:rPr lang="es-CO" sz="2000" dirty="0">
                <a:latin typeface="Century Gothic" panose="020B0502020202020204" pitchFamily="34" charset="0"/>
              </a:rPr>
              <a:t> con estrategia de </a:t>
            </a:r>
            <a:r>
              <a:rPr lang="es-CO" sz="2000" dirty="0" err="1">
                <a:latin typeface="Century Gothic" panose="020B0502020202020204" pitchFamily="34" charset="0"/>
              </a:rPr>
              <a:t>network</a:t>
            </a:r>
            <a:r>
              <a:rPr lang="es-CO" sz="2000" dirty="0">
                <a:latin typeface="Century Gothic" panose="020B0502020202020204" pitchFamily="34" charset="0"/>
              </a:rPr>
              <a:t> marketing, “Live </a:t>
            </a:r>
            <a:r>
              <a:rPr lang="es-CO" sz="2000" dirty="0" err="1">
                <a:latin typeface="Century Gothic" panose="020B0502020202020204" pitchFamily="34" charset="0"/>
              </a:rPr>
              <a:t>Go</a:t>
            </a:r>
            <a:r>
              <a:rPr lang="es-CO" sz="2000" dirty="0">
                <a:latin typeface="Century Gothic" panose="020B0502020202020204" pitchFamily="34" charset="0"/>
              </a:rPr>
              <a:t> Up”.</a:t>
            </a:r>
          </a:p>
        </p:txBody>
      </p:sp>
    </p:spTree>
    <p:extLst>
      <p:ext uri="{BB962C8B-B14F-4D97-AF65-F5344CB8AC3E}">
        <p14:creationId xmlns:p14="http://schemas.microsoft.com/office/powerpoint/2010/main" val="683338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Estímulo de Apertura Utilizado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9B40050D-D103-496D-A710-08032DE551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35"/>
          <a:stretch/>
        </p:blipFill>
        <p:spPr>
          <a:xfrm>
            <a:off x="8950497" y="1054448"/>
            <a:ext cx="2931422" cy="5412190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="" xmlns:a16="http://schemas.microsoft.com/office/drawing/2014/main" id="{2FB34121-A2AF-4BDA-9862-1DE1DB5FE9D6}"/>
              </a:ext>
            </a:extLst>
          </p:cNvPr>
          <p:cNvSpPr txBox="1"/>
          <p:nvPr/>
        </p:nvSpPr>
        <p:spPr>
          <a:xfrm>
            <a:off x="198783" y="936911"/>
            <a:ext cx="45422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err="1">
                <a:latin typeface="Century Gothic" panose="020B0502020202020204" pitchFamily="34" charset="0"/>
              </a:rPr>
              <a:t>Emocionómetro</a:t>
            </a:r>
            <a:r>
              <a:rPr lang="es-CO" b="1" dirty="0">
                <a:latin typeface="Century Gothic" panose="020B0502020202020204" pitchFamily="34" charset="0"/>
              </a:rPr>
              <a:t>: </a:t>
            </a:r>
          </a:p>
          <a:p>
            <a:pPr algn="ctr"/>
            <a:r>
              <a:rPr lang="es-CO" dirty="0">
                <a:latin typeface="Century Gothic" panose="020B0502020202020204" pitchFamily="34" charset="0"/>
              </a:rPr>
              <a:t>Se utilizó esta herramienta para medir la emoción con la que cada participante llegó a la sesión y con la que esperaba irse de la misma.</a:t>
            </a:r>
          </a:p>
          <a:p>
            <a:pPr algn="ctr"/>
            <a:endParaRPr lang="es-CO" dirty="0">
              <a:latin typeface="Century Gothic" panose="020B0502020202020204" pitchFamily="34" charset="0"/>
            </a:endParaRPr>
          </a:p>
          <a:p>
            <a:pPr algn="ctr"/>
            <a:r>
              <a:rPr lang="es-CO" b="1" dirty="0">
                <a:latin typeface="Century Gothic" panose="020B0502020202020204" pitchFamily="34" charset="0"/>
              </a:rPr>
              <a:t>A-Pollo: </a:t>
            </a:r>
          </a:p>
          <a:p>
            <a:pPr algn="ctr"/>
            <a:r>
              <a:rPr lang="es-CO" dirty="0">
                <a:latin typeface="Century Gothic" panose="020B0502020202020204" pitchFamily="34" charset="0"/>
              </a:rPr>
              <a:t>Se utilizó esta herramienta para centrar la atención del equipo al definir los acuerdos, instrucciones y reglas del juego. Así como en distintos momentos de la sesión para poner orden.</a:t>
            </a:r>
          </a:p>
          <a:p>
            <a:pPr algn="ctr"/>
            <a:endParaRPr lang="es-CO" dirty="0">
              <a:latin typeface="Century Gothic" panose="020B0502020202020204" pitchFamily="34" charset="0"/>
            </a:endParaRPr>
          </a:p>
          <a:p>
            <a:pPr algn="ctr"/>
            <a:r>
              <a:rPr lang="es-CO" b="1" dirty="0">
                <a:latin typeface="Century Gothic" panose="020B0502020202020204" pitchFamily="34" charset="0"/>
              </a:rPr>
              <a:t>Ruedas Preguntonas:</a:t>
            </a:r>
          </a:p>
          <a:p>
            <a:pPr algn="ctr"/>
            <a:r>
              <a:rPr lang="es-CO" dirty="0">
                <a:latin typeface="Century Gothic" panose="020B0502020202020204" pitchFamily="34" charset="0"/>
              </a:rPr>
              <a:t>Se utilizó esta herramienta para generar confianza en el grupo, fomentar la empatía y simpatía, e identificar juicios y creencias que pudieran ser útiles para desarrollar la sesión.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78436795-62C9-4376-B7AA-10B4CB216E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79" r="18255"/>
          <a:stretch/>
        </p:blipFill>
        <p:spPr>
          <a:xfrm>
            <a:off x="4907285" y="1557621"/>
            <a:ext cx="3710608" cy="440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687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82642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72C52722-C1C2-442F-A71E-DB9C7888D36E}"/>
              </a:ext>
            </a:extLst>
          </p:cNvPr>
          <p:cNvSpPr txBox="1"/>
          <p:nvPr/>
        </p:nvSpPr>
        <p:spPr>
          <a:xfrm>
            <a:off x="8273222" y="4976996"/>
            <a:ext cx="39187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err="1">
                <a:latin typeface="Century Gothic" panose="020B0502020202020204" pitchFamily="34" charset="0"/>
              </a:rPr>
              <a:t>Marielisa</a:t>
            </a:r>
            <a:r>
              <a:rPr lang="es-CO" b="1" dirty="0">
                <a:latin typeface="Century Gothic" panose="020B0502020202020204" pitchFamily="34" charset="0"/>
              </a:rPr>
              <a:t> Barrios: </a:t>
            </a:r>
          </a:p>
          <a:p>
            <a:pPr algn="ctr"/>
            <a:r>
              <a:rPr lang="es-CO" dirty="0">
                <a:latin typeface="Century Gothic" panose="020B0502020202020204" pitchFamily="34" charset="0"/>
              </a:rPr>
              <a:t>Eligió a Elena de </a:t>
            </a:r>
            <a:r>
              <a:rPr lang="es-CO" dirty="0" err="1">
                <a:latin typeface="Century Gothic" panose="020B0502020202020204" pitchFamily="34" charset="0"/>
              </a:rPr>
              <a:t>Avalor</a:t>
            </a:r>
            <a:r>
              <a:rPr lang="es-CO" dirty="0">
                <a:latin typeface="Century Gothic" panose="020B0502020202020204" pitchFamily="34" charset="0"/>
              </a:rPr>
              <a:t> por ser una princesa guerrera comprometida con defender a su reino y a su familia.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EDE7C5E0-5298-4FFA-8C4F-E1704B6A2B2E}"/>
              </a:ext>
            </a:extLst>
          </p:cNvPr>
          <p:cNvSpPr txBox="1"/>
          <p:nvPr/>
        </p:nvSpPr>
        <p:spPr>
          <a:xfrm>
            <a:off x="8273222" y="1747246"/>
            <a:ext cx="39187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Century Gothic" panose="020B0502020202020204" pitchFamily="34" charset="0"/>
              </a:rPr>
              <a:t>José A. López: </a:t>
            </a:r>
          </a:p>
          <a:p>
            <a:pPr algn="ctr"/>
            <a:r>
              <a:rPr lang="es-CO" dirty="0">
                <a:latin typeface="Century Gothic" panose="020B0502020202020204" pitchFamily="34" charset="0"/>
              </a:rPr>
              <a:t>Eligió al Chapulín Colorado, por su nobleza y su necesidad de defender y ayudar a los más necesitados.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="" xmlns:a16="http://schemas.microsoft.com/office/drawing/2014/main" id="{4D20AD55-E4F7-426B-BF67-C2E9ED2A802B}"/>
              </a:ext>
            </a:extLst>
          </p:cNvPr>
          <p:cNvSpPr txBox="1"/>
          <p:nvPr/>
        </p:nvSpPr>
        <p:spPr>
          <a:xfrm>
            <a:off x="133075" y="4976996"/>
            <a:ext cx="3785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Century Gothic" panose="020B0502020202020204" pitchFamily="34" charset="0"/>
              </a:rPr>
              <a:t>Didier Valencia: </a:t>
            </a:r>
          </a:p>
          <a:p>
            <a:pPr algn="ctr"/>
            <a:r>
              <a:rPr lang="es-CO" dirty="0">
                <a:latin typeface="Century Gothic" panose="020B0502020202020204" pitchFamily="34" charset="0"/>
              </a:rPr>
              <a:t>Eligió a </a:t>
            </a:r>
            <a:r>
              <a:rPr lang="es-CO" dirty="0" err="1">
                <a:latin typeface="Century Gothic" panose="020B0502020202020204" pitchFamily="34" charset="0"/>
              </a:rPr>
              <a:t>Goku</a:t>
            </a:r>
            <a:r>
              <a:rPr lang="es-CO" dirty="0">
                <a:latin typeface="Century Gothic" panose="020B0502020202020204" pitchFamily="34" charset="0"/>
              </a:rPr>
              <a:t> por sus habilidades como guerrero y su perseverancia.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="" xmlns:a16="http://schemas.microsoft.com/office/drawing/2014/main" id="{117C34B1-9528-4FEE-8D57-7747749AC08E}"/>
              </a:ext>
            </a:extLst>
          </p:cNvPr>
          <p:cNvSpPr txBox="1"/>
          <p:nvPr/>
        </p:nvSpPr>
        <p:spPr>
          <a:xfrm>
            <a:off x="0" y="1747246"/>
            <a:ext cx="37857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Century Gothic" panose="020B0502020202020204" pitchFamily="34" charset="0"/>
              </a:rPr>
              <a:t>Karina Ortiz: </a:t>
            </a:r>
          </a:p>
          <a:p>
            <a:pPr algn="ctr"/>
            <a:r>
              <a:rPr lang="es-CO" dirty="0">
                <a:latin typeface="Century Gothic" panose="020B0502020202020204" pitchFamily="34" charset="0"/>
              </a:rPr>
              <a:t>Eligió una niña con vestido y tenis, con cara de rudeza, porque considera que más allá de la delicadeza femenina se esconde una luchadora.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="" xmlns:a16="http://schemas.microsoft.com/office/drawing/2014/main" id="{29EE49D5-D358-4FB8-B0DC-61E0536B527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Estímulo de Apertura Utilizado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="" xmlns:a16="http://schemas.microsoft.com/office/drawing/2014/main" id="{1CAFE7C7-0176-4032-BD86-FED603A1E58A}"/>
              </a:ext>
            </a:extLst>
          </p:cNvPr>
          <p:cNvSpPr txBox="1"/>
          <p:nvPr/>
        </p:nvSpPr>
        <p:spPr>
          <a:xfrm>
            <a:off x="251789" y="888549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latin typeface="Century Gothic" panose="020B0502020202020204" pitchFamily="34" charset="0"/>
              </a:rPr>
              <a:t>Elección de avatares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370B3B46-D454-4EFF-9646-FACB59C5A5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339" y="1844695"/>
            <a:ext cx="4579321" cy="366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0572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Recursos Utilizados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="" xmlns:a16="http://schemas.microsoft.com/office/drawing/2014/main" id="{2FB34121-A2AF-4BDA-9862-1DE1DB5FE9D6}"/>
              </a:ext>
            </a:extLst>
          </p:cNvPr>
          <p:cNvSpPr txBox="1"/>
          <p:nvPr/>
        </p:nvSpPr>
        <p:spPr>
          <a:xfrm>
            <a:off x="326627" y="1100821"/>
            <a:ext cx="489006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s-CO" dirty="0">
                <a:latin typeface="Century Gothic" panose="020B0502020202020204" pitchFamily="34" charset="0"/>
              </a:rPr>
              <a:t>Tablero del juego ¡Listo!</a:t>
            </a:r>
          </a:p>
          <a:p>
            <a:pPr marL="342900" indent="-342900" algn="just">
              <a:buAutoNum type="arabicPeriod"/>
            </a:pPr>
            <a:r>
              <a:rPr lang="es-CO" dirty="0">
                <a:latin typeface="Century Gothic" panose="020B0502020202020204" pitchFamily="34" charset="0"/>
              </a:rPr>
              <a:t>91 Tarjetas del juego ¡Listo! (7 tarjetas por ronda, 13 rondas).</a:t>
            </a:r>
          </a:p>
          <a:p>
            <a:pPr marL="342900" indent="-342900" algn="just">
              <a:buAutoNum type="arabicPeriod"/>
            </a:pPr>
            <a:r>
              <a:rPr lang="es-CO" dirty="0">
                <a:latin typeface="Century Gothic" panose="020B0502020202020204" pitchFamily="34" charset="0"/>
              </a:rPr>
              <a:t>24 fichas de colores (6 fichas de un mismo color para cada participante)</a:t>
            </a:r>
          </a:p>
          <a:p>
            <a:pPr marL="342900" indent="-342900" algn="just">
              <a:buAutoNum type="arabicPeriod"/>
            </a:pPr>
            <a:r>
              <a:rPr lang="es-CO" dirty="0">
                <a:latin typeface="Century Gothic" panose="020B0502020202020204" pitchFamily="34" charset="0"/>
              </a:rPr>
              <a:t>Dados.</a:t>
            </a:r>
          </a:p>
          <a:p>
            <a:pPr marL="342900" indent="-342900" algn="just">
              <a:buAutoNum type="arabicPeriod"/>
            </a:pPr>
            <a:r>
              <a:rPr lang="es-CO" dirty="0">
                <a:latin typeface="Century Gothic" panose="020B0502020202020204" pitchFamily="34" charset="0"/>
              </a:rPr>
              <a:t>Fichas de premio o recompensa.</a:t>
            </a:r>
          </a:p>
          <a:p>
            <a:pPr marL="342900" indent="-342900" algn="just">
              <a:buFontTx/>
              <a:buAutoNum type="arabicPeriod"/>
            </a:pPr>
            <a:r>
              <a:rPr lang="es-CO" dirty="0">
                <a:latin typeface="Century Gothic" panose="020B0502020202020204" pitchFamily="34" charset="0"/>
              </a:rPr>
              <a:t>Material de apoyo de ¡Listo III! (</a:t>
            </a:r>
            <a:r>
              <a:rPr lang="es-CO" sz="1800" dirty="0">
                <a:latin typeface="Century Gothic" panose="020B0502020202020204" pitchFamily="34" charset="0"/>
              </a:rPr>
              <a:t>Herramienta de Apoyo para la Etapa de Conocimiento de los Equipos).</a:t>
            </a:r>
          </a:p>
          <a:p>
            <a:pPr marL="342900" indent="-342900" algn="just">
              <a:buFontTx/>
              <a:buAutoNum type="arabicPeriod"/>
            </a:pPr>
            <a:r>
              <a:rPr lang="es-CO" dirty="0">
                <a:latin typeface="Century Gothic" panose="020B0502020202020204" pitchFamily="34" charset="0"/>
              </a:rPr>
              <a:t>Tablero No. 2 del juego ¡Listo III!: Para generar integración, conocimiento y confianza entre los miembros del equipo.</a:t>
            </a:r>
          </a:p>
          <a:p>
            <a:pPr marL="342900" indent="-342900" algn="just">
              <a:buFontTx/>
              <a:buAutoNum type="arabicPeriod"/>
            </a:pPr>
            <a:r>
              <a:rPr lang="es-CO" sz="1800" dirty="0">
                <a:latin typeface="Century Gothic" panose="020B0502020202020204" pitchFamily="34" charset="0"/>
              </a:rPr>
              <a:t>Kit de tarjetas de frases incompletas, específicamente las frases de conocimiento personal (C).</a:t>
            </a:r>
          </a:p>
          <a:p>
            <a:pPr marL="342900" indent="-342900" algn="just">
              <a:buFontTx/>
              <a:buAutoNum type="arabicPeriod"/>
            </a:pPr>
            <a:r>
              <a:rPr lang="es-CO" sz="1800" dirty="0">
                <a:latin typeface="Century Gothic" panose="020B0502020202020204" pitchFamily="34" charset="0"/>
              </a:rPr>
              <a:t>Kit de tarjetas</a:t>
            </a:r>
            <a:r>
              <a:rPr lang="es-CO" dirty="0">
                <a:latin typeface="Century Gothic" panose="020B0502020202020204" pitchFamily="34" charset="0"/>
              </a:rPr>
              <a:t> de 72 fortalezas.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85B845AB-4771-4177-A0E4-63FDB9DD3D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546" r="14493"/>
          <a:stretch/>
        </p:blipFill>
        <p:spPr>
          <a:xfrm>
            <a:off x="5314122" y="1388703"/>
            <a:ext cx="6551251" cy="4502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640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Recursos Utilizados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11D2DF30-B780-49CB-9A2B-145A7114D2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40" r="21015"/>
          <a:stretch/>
        </p:blipFill>
        <p:spPr>
          <a:xfrm>
            <a:off x="429446" y="1265220"/>
            <a:ext cx="5353876" cy="499064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5CAF6127-7A32-4021-90FA-98C2156B45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30" r="16630"/>
          <a:stretch/>
        </p:blipFill>
        <p:spPr>
          <a:xfrm>
            <a:off x="6095998" y="1265220"/>
            <a:ext cx="5763438" cy="502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455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6356018F-0B64-462D-B32D-ABB3AECFF2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9" r="13768"/>
          <a:stretch/>
        </p:blipFill>
        <p:spPr>
          <a:xfrm>
            <a:off x="120843" y="2068472"/>
            <a:ext cx="5088834" cy="326315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07AEBB11-54F6-4567-AEC8-ECF316B818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" t="2803" r="3019"/>
          <a:stretch/>
        </p:blipFill>
        <p:spPr>
          <a:xfrm>
            <a:off x="5420138" y="2114189"/>
            <a:ext cx="6651019" cy="3217436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="" xmlns:a16="http://schemas.microsoft.com/office/drawing/2014/main" id="{78E7FD2A-B71B-487D-AF7B-F05C396A5553}"/>
              </a:ext>
            </a:extLst>
          </p:cNvPr>
          <p:cNvSpPr txBox="1"/>
          <p:nvPr/>
        </p:nvSpPr>
        <p:spPr>
          <a:xfrm>
            <a:off x="251789" y="936716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Explicando las Instrucciones</a:t>
            </a:r>
          </a:p>
        </p:txBody>
      </p:sp>
    </p:spTree>
    <p:extLst>
      <p:ext uri="{BB962C8B-B14F-4D97-AF65-F5344CB8AC3E}">
        <p14:creationId xmlns:p14="http://schemas.microsoft.com/office/powerpoint/2010/main" val="34368907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57FED9DC-9CA8-4246-85AF-A1E5BCBDE3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69222" y="1608528"/>
            <a:ext cx="5726776" cy="430403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E92C8A1F-FCDD-42F8-83F8-FB936F4DB7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193" y="1608528"/>
            <a:ext cx="5788622" cy="4341466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="" xmlns:a16="http://schemas.microsoft.com/office/drawing/2014/main" id="{838911D5-486B-4115-808D-5A0EB2D0842D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Explicación de la elección de avatares</a:t>
            </a:r>
          </a:p>
        </p:txBody>
      </p:sp>
    </p:spTree>
    <p:extLst>
      <p:ext uri="{BB962C8B-B14F-4D97-AF65-F5344CB8AC3E}">
        <p14:creationId xmlns:p14="http://schemas.microsoft.com/office/powerpoint/2010/main" val="26667292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F1E6CC4A-2223-42BA-8F09-9B0D3BBFD6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2"/>
          <a:stretch/>
        </p:blipFill>
        <p:spPr>
          <a:xfrm>
            <a:off x="6455374" y="1478149"/>
            <a:ext cx="5186659" cy="4564789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39E63D97-2A43-4090-9719-B39AD857D0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57" r="9131"/>
          <a:stretch/>
        </p:blipFill>
        <p:spPr>
          <a:xfrm>
            <a:off x="430698" y="1449893"/>
            <a:ext cx="5420139" cy="45720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1A25BB5D-F01E-415D-A3FB-0D25D302EFF7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</p:spTree>
    <p:extLst>
      <p:ext uri="{BB962C8B-B14F-4D97-AF65-F5344CB8AC3E}">
        <p14:creationId xmlns:p14="http://schemas.microsoft.com/office/powerpoint/2010/main" val="13140149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6252733C-1BD3-451B-8699-9BC95EA645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43" y="1597365"/>
            <a:ext cx="5519092" cy="413931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60927358-CFA0-4CE5-806F-F08F237A9A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365" y="1690884"/>
            <a:ext cx="5519092" cy="413931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="" xmlns:a16="http://schemas.microsoft.com/office/drawing/2014/main" id="{B7E49660-5131-4880-A5B3-E967369623A2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</p:spTree>
    <p:extLst>
      <p:ext uri="{BB962C8B-B14F-4D97-AF65-F5344CB8AC3E}">
        <p14:creationId xmlns:p14="http://schemas.microsoft.com/office/powerpoint/2010/main" val="1139135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="" xmlns:a16="http://schemas.microsoft.com/office/drawing/2014/main" id="{B7E49660-5131-4880-A5B3-E967369623A2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4B01C187-1A7E-460E-AE97-1AE4124DD8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89" y="1658995"/>
            <a:ext cx="5813291" cy="435996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67DA2E52-07DD-4714-B601-6168150081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26913" y="1649910"/>
            <a:ext cx="5813293" cy="4369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685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="" xmlns:a16="http://schemas.microsoft.com/office/drawing/2014/main" id="{B7E49660-5131-4880-A5B3-E967369623A2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F719726F-4EE9-4E2C-915B-73D135DAAE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8454" y="2061978"/>
            <a:ext cx="4896678" cy="367250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28A299EB-E7F3-4A66-A368-E8507D375C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026" y="1449893"/>
            <a:ext cx="6528904" cy="4896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5804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99B8316F-1932-4CEA-80DD-B7A9D62B62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25" y="1404172"/>
            <a:ext cx="5839791" cy="437984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8EC28336-28B5-41A3-93BB-6637880C86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184" y="1404171"/>
            <a:ext cx="5839791" cy="4379844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="" xmlns:a16="http://schemas.microsoft.com/office/drawing/2014/main" id="{561B2D1C-5DC5-4714-95CE-EF6B22A26430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</p:spTree>
    <p:extLst>
      <p:ext uri="{BB962C8B-B14F-4D97-AF65-F5344CB8AC3E}">
        <p14:creationId xmlns:p14="http://schemas.microsoft.com/office/powerpoint/2010/main" val="10963873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12DA736F-F53D-428B-89F2-71808188B6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41738" y="1458333"/>
            <a:ext cx="5906053" cy="443876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D167DF03-CD9E-406D-A217-3AA9BC91891E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Conociéndonos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AEBBFCCE-2636-4E94-8A1F-4620F4849E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8" r="14888"/>
          <a:stretch/>
        </p:blipFill>
        <p:spPr>
          <a:xfrm>
            <a:off x="6886715" y="1449893"/>
            <a:ext cx="4863548" cy="440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5099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D167DF03-CD9E-406D-A217-3AA9BC91891E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Conociéndonos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34458C02-E9F7-4CA5-9432-E4C45291F8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276" y="1573271"/>
            <a:ext cx="5913930" cy="443544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48248F42-A12E-454B-9196-892D823860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6" r="6793"/>
          <a:stretch/>
        </p:blipFill>
        <p:spPr>
          <a:xfrm>
            <a:off x="384311" y="1573271"/>
            <a:ext cx="5433392" cy="444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9052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D167DF03-CD9E-406D-A217-3AA9BC91891E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Los retos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91233A7E-0541-41FD-BC17-E2F764BBB9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3" r="12826"/>
          <a:stretch/>
        </p:blipFill>
        <p:spPr>
          <a:xfrm>
            <a:off x="251789" y="1726844"/>
            <a:ext cx="5347341" cy="384340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2863282A-EE18-4E6F-A849-BEE1064C86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9" r="6279"/>
          <a:stretch/>
        </p:blipFill>
        <p:spPr>
          <a:xfrm>
            <a:off x="5824768" y="1726845"/>
            <a:ext cx="6115438" cy="38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50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D167DF03-CD9E-406D-A217-3AA9BC91891E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Los retos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C7016A62-CC30-4E9F-81EA-54F8B2042F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3"/>
          <a:stretch/>
        </p:blipFill>
        <p:spPr>
          <a:xfrm>
            <a:off x="467581" y="1449893"/>
            <a:ext cx="5892800" cy="4741728"/>
          </a:xfrm>
          <a:prstGeom prst="rect">
            <a:avLst/>
          </a:prstGeom>
        </p:spPr>
      </p:pic>
      <p:sp>
        <p:nvSpPr>
          <p:cNvPr id="5" name="AutoShape 2">
            <a:extLst>
              <a:ext uri="{FF2B5EF4-FFF2-40B4-BE49-F238E27FC236}">
                <a16:creationId xmlns="" xmlns:a16="http://schemas.microsoft.com/office/drawing/2014/main" id="{E5D65191-DB27-4814-857C-FC8D00CB124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52A5645C-B502-410C-8001-512FFBFB5C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043"/>
          <a:stretch/>
        </p:blipFill>
        <p:spPr>
          <a:xfrm>
            <a:off x="7195266" y="1069784"/>
            <a:ext cx="3910055" cy="5538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8726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4A3031C4-F826-4FF4-8EF8-0D54D38533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0" r="12078"/>
          <a:stretch/>
        </p:blipFill>
        <p:spPr>
          <a:xfrm>
            <a:off x="6539949" y="1707768"/>
            <a:ext cx="5009319" cy="470615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1D37EC81-72BF-4694-9953-078404493F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26" r="3350"/>
          <a:stretch/>
        </p:blipFill>
        <p:spPr>
          <a:xfrm>
            <a:off x="547497" y="1707769"/>
            <a:ext cx="5548501" cy="4706159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="" xmlns:a16="http://schemas.microsoft.com/office/drawing/2014/main" id="{EB00A067-1A3B-4922-AC6C-8BD7FCC3629E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Los ganadores</a:t>
            </a:r>
          </a:p>
        </p:txBody>
      </p:sp>
    </p:spTree>
    <p:extLst>
      <p:ext uri="{BB962C8B-B14F-4D97-AF65-F5344CB8AC3E}">
        <p14:creationId xmlns:p14="http://schemas.microsoft.com/office/powerpoint/2010/main" val="20079427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82642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72C52722-C1C2-442F-A71E-DB9C7888D36E}"/>
              </a:ext>
            </a:extLst>
          </p:cNvPr>
          <p:cNvSpPr txBox="1"/>
          <p:nvPr/>
        </p:nvSpPr>
        <p:spPr>
          <a:xfrm>
            <a:off x="8273222" y="4599430"/>
            <a:ext cx="39187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err="1">
                <a:latin typeface="Century Gothic" panose="020B0502020202020204" pitchFamily="34" charset="0"/>
              </a:rPr>
              <a:t>Marielisa</a:t>
            </a:r>
            <a:r>
              <a:rPr lang="es-CO" b="1" dirty="0">
                <a:latin typeface="Century Gothic" panose="020B0502020202020204" pitchFamily="34" charset="0"/>
              </a:rPr>
              <a:t> Barrios: </a:t>
            </a:r>
          </a:p>
          <a:p>
            <a:pPr algn="ctr"/>
            <a:r>
              <a:rPr lang="es-MX" dirty="0">
                <a:latin typeface="Century Gothic" panose="020B0502020202020204" pitchFamily="34" charset="0"/>
              </a:rPr>
              <a:t>Se describe como una persona sensible pero con determinación, conforme con su realidad actual, pero deseosa de poder ejercer su profesión. </a:t>
            </a:r>
            <a:endParaRPr lang="es-CO" dirty="0">
              <a:latin typeface="Century Gothic" panose="020B0502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EDE7C5E0-5298-4FFA-8C4F-E1704B6A2B2E}"/>
              </a:ext>
            </a:extLst>
          </p:cNvPr>
          <p:cNvSpPr txBox="1"/>
          <p:nvPr/>
        </p:nvSpPr>
        <p:spPr>
          <a:xfrm>
            <a:off x="8273222" y="1084762"/>
            <a:ext cx="391877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Century Gothic" panose="020B0502020202020204" pitchFamily="34" charset="0"/>
              </a:rPr>
              <a:t>José A. López: </a:t>
            </a:r>
          </a:p>
          <a:p>
            <a:pPr algn="ctr"/>
            <a:r>
              <a:rPr lang="es-MX" dirty="0">
                <a:latin typeface="Century Gothic" panose="020B0502020202020204" pitchFamily="34" charset="0"/>
              </a:rPr>
              <a:t>Se describe como una persona decidida y emprendedora, conforme con su realidad. Se siente vulnerable ante la situación actual generada por la pandemia.</a:t>
            </a:r>
            <a:endParaRPr lang="es-CO" dirty="0">
              <a:latin typeface="Century Gothic" panose="020B0502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="" xmlns:a16="http://schemas.microsoft.com/office/drawing/2014/main" id="{4D20AD55-E4F7-426B-BF67-C2E9ED2A802B}"/>
              </a:ext>
            </a:extLst>
          </p:cNvPr>
          <p:cNvSpPr txBox="1"/>
          <p:nvPr/>
        </p:nvSpPr>
        <p:spPr>
          <a:xfrm>
            <a:off x="0" y="4599430"/>
            <a:ext cx="37857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Century Gothic" panose="020B0502020202020204" pitchFamily="34" charset="0"/>
              </a:rPr>
              <a:t>Didier Valencia: </a:t>
            </a:r>
          </a:p>
          <a:p>
            <a:pPr algn="ctr"/>
            <a:r>
              <a:rPr lang="es-MX" dirty="0">
                <a:latin typeface="Century Gothic" panose="020B0502020202020204" pitchFamily="34" charset="0"/>
              </a:rPr>
              <a:t>Se describe como una persona pacifica pero con determinación, conforme con su realidad, pero deseosa de completar sus metas personales y familiares.</a:t>
            </a:r>
            <a:endParaRPr lang="es-CO" dirty="0">
              <a:latin typeface="Century Gothic" panose="020B05020202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="" xmlns:a16="http://schemas.microsoft.com/office/drawing/2014/main" id="{117C34B1-9528-4FEE-8D57-7747749AC08E}"/>
              </a:ext>
            </a:extLst>
          </p:cNvPr>
          <p:cNvSpPr txBox="1"/>
          <p:nvPr/>
        </p:nvSpPr>
        <p:spPr>
          <a:xfrm>
            <a:off x="0" y="1084762"/>
            <a:ext cx="37857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Century Gothic" panose="020B0502020202020204" pitchFamily="34" charset="0"/>
              </a:rPr>
              <a:t>Karina Ortiz: </a:t>
            </a:r>
          </a:p>
          <a:p>
            <a:pPr algn="ctr"/>
            <a:r>
              <a:rPr lang="es-MX" dirty="0">
                <a:latin typeface="Century Gothic" panose="020B0502020202020204" pitchFamily="34" charset="0"/>
              </a:rPr>
              <a:t>Se describe como una persona honesta y sin filtro, conforme con su realidad, pero deseosa de mejorar su estilo de vida.</a:t>
            </a:r>
            <a:endParaRPr lang="es-CO" dirty="0">
              <a:latin typeface="Century Gothic" panose="020B0502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="" xmlns:a16="http://schemas.microsoft.com/office/drawing/2014/main" id="{29EE49D5-D358-4FB8-B0DC-61E0536B527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Hallazgo del Facilitador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B4086676-4FF6-460D-8C51-076FDFE743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083" y="1910780"/>
            <a:ext cx="4515139" cy="3386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6983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=""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="" xmlns:a16="http://schemas.microsoft.com/office/drawing/2014/main" id="{E931AE61-A6AE-4EAA-9030-E28A119FBF70}"/>
              </a:ext>
            </a:extLst>
          </p:cNvPr>
          <p:cNvSpPr txBox="1"/>
          <p:nvPr/>
        </p:nvSpPr>
        <p:spPr>
          <a:xfrm>
            <a:off x="7871791" y="2057906"/>
            <a:ext cx="432020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s-CO" sz="3200" dirty="0">
                <a:latin typeface="Century Gothic" panose="020B0502020202020204" pitchFamily="34" charset="0"/>
              </a:rPr>
              <a:t>Disciplina.</a:t>
            </a:r>
          </a:p>
          <a:p>
            <a:pPr marL="457200" indent="-457200">
              <a:buAutoNum type="arabicPeriod"/>
            </a:pPr>
            <a:r>
              <a:rPr lang="es-CO" sz="3200" dirty="0">
                <a:latin typeface="Century Gothic" panose="020B0502020202020204" pitchFamily="34" charset="0"/>
              </a:rPr>
              <a:t>Enfoque.</a:t>
            </a:r>
          </a:p>
          <a:p>
            <a:pPr marL="457200" indent="-457200">
              <a:buAutoNum type="arabicPeriod"/>
            </a:pPr>
            <a:r>
              <a:rPr lang="es-CO" sz="3200" dirty="0">
                <a:latin typeface="Century Gothic" panose="020B0502020202020204" pitchFamily="34" charset="0"/>
              </a:rPr>
              <a:t>Escucha.</a:t>
            </a:r>
          </a:p>
          <a:p>
            <a:pPr marL="457200" indent="-457200">
              <a:buAutoNum type="arabicPeriod"/>
            </a:pPr>
            <a:r>
              <a:rPr lang="es-CO" sz="3200" dirty="0">
                <a:latin typeface="Century Gothic" panose="020B0502020202020204" pitchFamily="34" charset="0"/>
              </a:rPr>
              <a:t>Generosidad.</a:t>
            </a:r>
          </a:p>
          <a:p>
            <a:pPr marL="457200" indent="-457200">
              <a:buAutoNum type="arabicPeriod"/>
            </a:pPr>
            <a:r>
              <a:rPr lang="es-CO" sz="3200" dirty="0">
                <a:latin typeface="Century Gothic" panose="020B0502020202020204" pitchFamily="34" charset="0"/>
              </a:rPr>
              <a:t>Iniciativa.</a:t>
            </a:r>
          </a:p>
          <a:p>
            <a:pPr marL="457200" indent="-457200">
              <a:buAutoNum type="arabicPeriod"/>
            </a:pPr>
            <a:r>
              <a:rPr lang="es-CO" sz="3200" dirty="0">
                <a:latin typeface="Century Gothic" panose="020B0502020202020204" pitchFamily="34" charset="0"/>
              </a:rPr>
              <a:t>Lealtad.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04662C07-281B-450D-A2A0-4A8FDD5C0570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Fortalezas Identificadas por el Cliente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895DB269-4CDF-4BB4-BE59-8A89C8E89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659006" y="331543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1250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974998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=""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="" xmlns:a16="http://schemas.microsoft.com/office/drawing/2014/main" id="{E931AE61-A6AE-4EAA-9030-E28A119FBF70}"/>
              </a:ext>
            </a:extLst>
          </p:cNvPr>
          <p:cNvSpPr txBox="1"/>
          <p:nvPr/>
        </p:nvSpPr>
        <p:spPr>
          <a:xfrm>
            <a:off x="543339" y="1440702"/>
            <a:ext cx="461175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3200" dirty="0">
                <a:latin typeface="Century Gothic" panose="020B0502020202020204" pitchFamily="34" charset="0"/>
              </a:rPr>
              <a:t>Reconocen que pueden obtener mayores logros como equipo y se comprometen en trabajar en la relación entre ellos y verse como pilares de apoyo.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04662C07-281B-450D-A2A0-4A8FDD5C0570}"/>
              </a:ext>
            </a:extLst>
          </p:cNvPr>
          <p:cNvSpPr txBox="1"/>
          <p:nvPr/>
        </p:nvSpPr>
        <p:spPr>
          <a:xfrm>
            <a:off x="997226" y="157231"/>
            <a:ext cx="989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Oportunidades Establecidas por el Cliente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A916837E-FED9-4138-84DA-E9220FB01F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20"/>
          <a:stretch/>
        </p:blipFill>
        <p:spPr>
          <a:xfrm>
            <a:off x="5612247" y="1409090"/>
            <a:ext cx="6036414" cy="487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0017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1010649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=""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="" xmlns:a16="http://schemas.microsoft.com/office/drawing/2014/main" id="{E931AE61-A6AE-4EAA-9030-E28A119FBF70}"/>
              </a:ext>
            </a:extLst>
          </p:cNvPr>
          <p:cNvSpPr txBox="1"/>
          <p:nvPr/>
        </p:nvSpPr>
        <p:spPr>
          <a:xfrm>
            <a:off x="1302026" y="1811685"/>
            <a:ext cx="989274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AutoNum type="arabicPeriod"/>
            </a:pPr>
            <a:r>
              <a:rPr lang="es-CO" sz="2800" dirty="0">
                <a:latin typeface="Century Gothic" panose="020B0502020202020204" pitchFamily="34" charset="0"/>
              </a:rPr>
              <a:t>Trabajar en la relación del equipo.</a:t>
            </a:r>
          </a:p>
          <a:p>
            <a:pPr marL="457200" indent="-457200" algn="just">
              <a:buAutoNum type="arabicPeriod"/>
            </a:pPr>
            <a:r>
              <a:rPr lang="es-CO" sz="2800" dirty="0">
                <a:latin typeface="Century Gothic" panose="020B0502020202020204" pitchFamily="34" charset="0"/>
              </a:rPr>
              <a:t>Integrar todas las áreas de la empresa y establecer un calendario de reuniones periódicas para evaluar los avances personales y grupales.</a:t>
            </a:r>
          </a:p>
          <a:p>
            <a:pPr marL="457200" indent="-457200" algn="just">
              <a:buAutoNum type="arabicPeriod"/>
            </a:pPr>
            <a:r>
              <a:rPr lang="es-CO" sz="2800" dirty="0">
                <a:latin typeface="Century Gothic" panose="020B0502020202020204" pitchFamily="34" charset="0"/>
              </a:rPr>
              <a:t>Definir propuestas individuales y evaluarlas a nivel grupal para establecer un plan de trabajo conjunto que permita reinventar las actividades y servicios de la empresa durante la pandemia y a posteriori.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04662C07-281B-450D-A2A0-4A8FDD5C0570}"/>
              </a:ext>
            </a:extLst>
          </p:cNvPr>
          <p:cNvSpPr txBox="1"/>
          <p:nvPr/>
        </p:nvSpPr>
        <p:spPr>
          <a:xfrm>
            <a:off x="997226" y="255332"/>
            <a:ext cx="989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Compromisos - Acciones</a:t>
            </a:r>
          </a:p>
        </p:txBody>
      </p:sp>
    </p:spTree>
    <p:extLst>
      <p:ext uri="{BB962C8B-B14F-4D97-AF65-F5344CB8AC3E}">
        <p14:creationId xmlns:p14="http://schemas.microsoft.com/office/powerpoint/2010/main" val="7658293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1000131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=""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="" xmlns:a16="http://schemas.microsoft.com/office/drawing/2014/main" id="{E931AE61-A6AE-4EAA-9030-E28A119FBF70}"/>
              </a:ext>
            </a:extLst>
          </p:cNvPr>
          <p:cNvSpPr txBox="1"/>
          <p:nvPr/>
        </p:nvSpPr>
        <p:spPr>
          <a:xfrm>
            <a:off x="1729408" y="1905506"/>
            <a:ext cx="903798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buAutoNum type="arabicPeriod"/>
            </a:pPr>
            <a:r>
              <a:rPr lang="es-CO" sz="3200" dirty="0">
                <a:latin typeface="Century Gothic" panose="020B0502020202020204" pitchFamily="34" charset="0"/>
              </a:rPr>
              <a:t>Se realizarán reuniones semanales para dar seguimiento a los compromisos y evaluar los resultados logrados.</a:t>
            </a:r>
          </a:p>
          <a:p>
            <a:pPr marL="514350" indent="-514350" algn="just">
              <a:buAutoNum type="arabicPeriod"/>
            </a:pPr>
            <a:r>
              <a:rPr lang="es-CO" sz="3200" dirty="0">
                <a:latin typeface="Century Gothic" panose="020B0502020202020204" pitchFamily="34" charset="0"/>
              </a:rPr>
              <a:t>Se pautará una sesión en 45 días para evaluar con la Coach los avances personales y grupales.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04662C07-281B-450D-A2A0-4A8FDD5C0570}"/>
              </a:ext>
            </a:extLst>
          </p:cNvPr>
          <p:cNvSpPr txBox="1"/>
          <p:nvPr/>
        </p:nvSpPr>
        <p:spPr>
          <a:xfrm>
            <a:off x="0" y="30869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latin typeface="Century Gothic" panose="020B0502020202020204" pitchFamily="34" charset="0"/>
              </a:rPr>
              <a:t>¿Cómo Saber que Avanzará en sus Compromisos o Acciones?</a:t>
            </a:r>
          </a:p>
        </p:txBody>
      </p:sp>
    </p:spTree>
    <p:extLst>
      <p:ext uri="{BB962C8B-B14F-4D97-AF65-F5344CB8AC3E}">
        <p14:creationId xmlns:p14="http://schemas.microsoft.com/office/powerpoint/2010/main" val="4034111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=""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="" xmlns:a16="http://schemas.microsoft.com/office/drawing/2014/main" id="{E931AE61-A6AE-4EAA-9030-E28A119FBF70}"/>
              </a:ext>
            </a:extLst>
          </p:cNvPr>
          <p:cNvSpPr txBox="1"/>
          <p:nvPr/>
        </p:nvSpPr>
        <p:spPr>
          <a:xfrm>
            <a:off x="7871791" y="2057906"/>
            <a:ext cx="432020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s-CO" sz="3200" dirty="0">
                <a:latin typeface="Century Gothic" panose="020B0502020202020204" pitchFamily="34" charset="0"/>
              </a:rPr>
              <a:t>Capacidad.</a:t>
            </a:r>
          </a:p>
          <a:p>
            <a:pPr marL="457200" indent="-457200">
              <a:buAutoNum type="arabicPeriod"/>
            </a:pPr>
            <a:r>
              <a:rPr lang="es-CO" sz="3200" dirty="0">
                <a:latin typeface="Century Gothic" panose="020B0502020202020204" pitchFamily="34" charset="0"/>
              </a:rPr>
              <a:t>Entusiasmo.</a:t>
            </a:r>
          </a:p>
          <a:p>
            <a:pPr marL="457200" indent="-457200">
              <a:buAutoNum type="arabicPeriod"/>
            </a:pPr>
            <a:r>
              <a:rPr lang="es-CO" sz="3200" dirty="0">
                <a:latin typeface="Century Gothic" panose="020B0502020202020204" pitchFamily="34" charset="0"/>
              </a:rPr>
              <a:t>Honestidad.</a:t>
            </a:r>
          </a:p>
          <a:p>
            <a:pPr marL="457200" indent="-457200">
              <a:buAutoNum type="arabicPeriod"/>
            </a:pPr>
            <a:r>
              <a:rPr lang="es-CO" sz="3200" dirty="0">
                <a:latin typeface="Century Gothic" panose="020B0502020202020204" pitchFamily="34" charset="0"/>
              </a:rPr>
              <a:t>Recursividad.</a:t>
            </a:r>
          </a:p>
          <a:p>
            <a:pPr marL="457200" indent="-457200">
              <a:buAutoNum type="arabicPeriod"/>
            </a:pPr>
            <a:r>
              <a:rPr lang="es-CO" sz="3200" dirty="0">
                <a:latin typeface="Century Gothic" panose="020B0502020202020204" pitchFamily="34" charset="0"/>
              </a:rPr>
              <a:t>Servicio.</a:t>
            </a:r>
          </a:p>
          <a:p>
            <a:pPr marL="457200" indent="-457200">
              <a:buAutoNum type="arabicPeriod"/>
            </a:pPr>
            <a:r>
              <a:rPr lang="es-CO" sz="3200" dirty="0">
                <a:latin typeface="Century Gothic" panose="020B0502020202020204" pitchFamily="34" charset="0"/>
              </a:rPr>
              <a:t>Voluntad.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AD021BD6-D63E-4F5B-A0D6-93A33C02B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878" y="1181339"/>
            <a:ext cx="6877878" cy="5158409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="" xmlns:a16="http://schemas.microsoft.com/office/drawing/2014/main" id="{98DEDFFE-3D99-4781-83CD-BD67E035EF07}"/>
              </a:ext>
            </a:extLst>
          </p:cNvPr>
          <p:cNvSpPr txBox="1"/>
          <p:nvPr/>
        </p:nvSpPr>
        <p:spPr>
          <a:xfrm>
            <a:off x="1139686" y="220370"/>
            <a:ext cx="9912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Fortalezas Identificadas por el Facilitador</a:t>
            </a:r>
          </a:p>
        </p:txBody>
      </p:sp>
    </p:spTree>
    <p:extLst>
      <p:ext uri="{BB962C8B-B14F-4D97-AF65-F5344CB8AC3E}">
        <p14:creationId xmlns:p14="http://schemas.microsoft.com/office/powerpoint/2010/main" val="13529997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5773" y="48653"/>
            <a:ext cx="115956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latin typeface="Century Gothic" panose="020B0502020202020204" pitchFamily="34" charset="0"/>
              </a:rPr>
              <a:t>Fortalezas que Reconoce el Cliente para Avanzar en sus temas de Intervención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943568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73A10C95-C793-4D3F-9FE5-87B8EDAF01EC}"/>
              </a:ext>
            </a:extLst>
          </p:cNvPr>
          <p:cNvSpPr txBox="1"/>
          <p:nvPr/>
        </p:nvSpPr>
        <p:spPr>
          <a:xfrm>
            <a:off x="7699513" y="2237048"/>
            <a:ext cx="449248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s-CO" sz="3200" dirty="0">
                <a:latin typeface="Century Gothic" panose="020B0502020202020204" pitchFamily="34" charset="0"/>
              </a:rPr>
              <a:t>Adaptación al Cambio.</a:t>
            </a:r>
          </a:p>
          <a:p>
            <a:pPr marL="514350" indent="-514350">
              <a:buAutoNum type="arabicPeriod"/>
            </a:pPr>
            <a:r>
              <a:rPr lang="es-CO" sz="3200" dirty="0">
                <a:latin typeface="Century Gothic" panose="020B0502020202020204" pitchFamily="34" charset="0"/>
              </a:rPr>
              <a:t>Desaprender.</a:t>
            </a:r>
          </a:p>
          <a:p>
            <a:pPr marL="514350" indent="-514350">
              <a:buAutoNum type="arabicPeriod"/>
            </a:pPr>
            <a:r>
              <a:rPr lang="es-CO" sz="3200" dirty="0">
                <a:latin typeface="Century Gothic" panose="020B0502020202020204" pitchFamily="34" charset="0"/>
              </a:rPr>
              <a:t>Compromiso.</a:t>
            </a:r>
          </a:p>
          <a:p>
            <a:pPr marL="514350" indent="-514350">
              <a:buAutoNum type="arabicPeriod"/>
            </a:pPr>
            <a:r>
              <a:rPr lang="es-CO" sz="3200" dirty="0">
                <a:latin typeface="Century Gothic" panose="020B0502020202020204" pitchFamily="34" charset="0"/>
              </a:rPr>
              <a:t>Comunicación.</a:t>
            </a:r>
          </a:p>
          <a:p>
            <a:pPr marL="457200" indent="-457200">
              <a:buAutoNum type="arabicPeriod"/>
            </a:pPr>
            <a:endParaRPr lang="es-CO" sz="3200" dirty="0">
              <a:latin typeface="Century Gothic" panose="020B0502020202020204" pitchFamily="34" charset="0"/>
            </a:endParaRPr>
          </a:p>
        </p:txBody>
      </p:sp>
      <p:sp>
        <p:nvSpPr>
          <p:cNvPr id="3" name="AutoShape 2">
            <a:extLst>
              <a:ext uri="{FF2B5EF4-FFF2-40B4-BE49-F238E27FC236}">
                <a16:creationId xmlns="" xmlns:a16="http://schemas.microsoft.com/office/drawing/2014/main" id="{AE323008-64B2-4D6E-BD02-8CC2F1684D5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2A5B9960-4EFB-4CD3-917E-1001EC99D8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536424" y="331543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5369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981136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=""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="" xmlns:a16="http://schemas.microsoft.com/office/drawing/2014/main" id="{E931AE61-A6AE-4EAA-9030-E28A119FBF70}"/>
              </a:ext>
            </a:extLst>
          </p:cNvPr>
          <p:cNvSpPr txBox="1"/>
          <p:nvPr/>
        </p:nvSpPr>
        <p:spPr>
          <a:xfrm>
            <a:off x="1040295" y="1587173"/>
            <a:ext cx="1011140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3200" dirty="0">
                <a:latin typeface="Century Gothic" panose="020B0502020202020204" pitchFamily="34" charset="0"/>
              </a:rPr>
              <a:t>Es importante reconocer los aportes de todos los miembros del equipo y complementar los conocimientos de cada uno para lograr resultados más efectivos y aumentar la productividad de la empresa.</a:t>
            </a:r>
          </a:p>
          <a:p>
            <a:pPr algn="just"/>
            <a:endParaRPr lang="es-CO" sz="3200" dirty="0">
              <a:latin typeface="Century Gothic" panose="020B0502020202020204" pitchFamily="34" charset="0"/>
            </a:endParaRPr>
          </a:p>
          <a:p>
            <a:pPr algn="just"/>
            <a:r>
              <a:rPr lang="es-CO" sz="3200" dirty="0">
                <a:latin typeface="Century Gothic" panose="020B0502020202020204" pitchFamily="34" charset="0"/>
              </a:rPr>
              <a:t>También se reconoce la importancia de la comunicación efectiva y la escucha activa para lograr dicha complementariedad.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04662C07-281B-450D-A2A0-4A8FDD5C0570}"/>
              </a:ext>
            </a:extLst>
          </p:cNvPr>
          <p:cNvSpPr txBox="1"/>
          <p:nvPr/>
        </p:nvSpPr>
        <p:spPr>
          <a:xfrm>
            <a:off x="997226" y="184899"/>
            <a:ext cx="989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Aprendizajes del Cliente</a:t>
            </a:r>
          </a:p>
        </p:txBody>
      </p:sp>
    </p:spTree>
    <p:extLst>
      <p:ext uri="{BB962C8B-B14F-4D97-AF65-F5344CB8AC3E}">
        <p14:creationId xmlns:p14="http://schemas.microsoft.com/office/powerpoint/2010/main" val="11929743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=""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="" xmlns:a16="http://schemas.microsoft.com/office/drawing/2014/main" id="{E931AE61-A6AE-4EAA-9030-E28A119FBF70}"/>
              </a:ext>
            </a:extLst>
          </p:cNvPr>
          <p:cNvSpPr txBox="1"/>
          <p:nvPr/>
        </p:nvSpPr>
        <p:spPr>
          <a:xfrm>
            <a:off x="801755" y="1596241"/>
            <a:ext cx="1058848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800" dirty="0">
                <a:latin typeface="Century Gothic" panose="020B0502020202020204" pitchFamily="34" charset="0"/>
              </a:rPr>
              <a:t>El uso de esta herramienta lúdica es muy interesante, ya que fomenta la participación activa y dinámica de todos los miembros del equipo, y facilita la construcción conjunta de acuerdos frente a una serie de acuerdos que fortalecen sus competencias y desarrollo.</a:t>
            </a:r>
          </a:p>
          <a:p>
            <a:pPr algn="just"/>
            <a:endParaRPr lang="es-MX" sz="2800" dirty="0">
              <a:latin typeface="Century Gothic" panose="020B0502020202020204" pitchFamily="34" charset="0"/>
            </a:endParaRPr>
          </a:p>
          <a:p>
            <a:pPr algn="just"/>
            <a:r>
              <a:rPr lang="es-MX" sz="2800" dirty="0">
                <a:latin typeface="Century Gothic" panose="020B0502020202020204" pitchFamily="34" charset="0"/>
              </a:rPr>
              <a:t>Este juego no solo resulta divertido para los participantes sino que también permite mayor integración, confianza y cohesión durante el desarrollo de la actividad.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04662C07-281B-450D-A2A0-4A8FDD5C0570}"/>
              </a:ext>
            </a:extLst>
          </p:cNvPr>
          <p:cNvSpPr txBox="1"/>
          <p:nvPr/>
        </p:nvSpPr>
        <p:spPr>
          <a:xfrm>
            <a:off x="997226" y="202950"/>
            <a:ext cx="989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Aprendizajes del Facilitador</a:t>
            </a:r>
          </a:p>
        </p:txBody>
      </p:sp>
    </p:spTree>
    <p:extLst>
      <p:ext uri="{BB962C8B-B14F-4D97-AF65-F5344CB8AC3E}">
        <p14:creationId xmlns:p14="http://schemas.microsoft.com/office/powerpoint/2010/main" val="38987856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=""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="" xmlns:a16="http://schemas.microsoft.com/office/drawing/2014/main" id="{E931AE61-A6AE-4EAA-9030-E28A119FBF70}"/>
              </a:ext>
            </a:extLst>
          </p:cNvPr>
          <p:cNvSpPr txBox="1"/>
          <p:nvPr/>
        </p:nvSpPr>
        <p:spPr>
          <a:xfrm>
            <a:off x="712302" y="1775384"/>
            <a:ext cx="1076739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dirty="0">
                <a:latin typeface="Century Gothic" panose="020B0502020202020204" pitchFamily="34" charset="0"/>
              </a:rPr>
              <a:t>Disponer de tiempo suficiente para el desarrollo del ejercicio, ya que dada las dinámicas del juego, los retos y las intervenciones de cada participante, la sesión puede extenderse a más de 2 horas.</a:t>
            </a:r>
          </a:p>
          <a:p>
            <a:pPr algn="just"/>
            <a:endParaRPr lang="es-CO" sz="2800" dirty="0">
              <a:latin typeface="Century Gothic" panose="020B0502020202020204" pitchFamily="34" charset="0"/>
            </a:endParaRPr>
          </a:p>
          <a:p>
            <a:pPr algn="just"/>
            <a:r>
              <a:rPr lang="es-CO" sz="2800" dirty="0">
                <a:latin typeface="Century Gothic" panose="020B0502020202020204" pitchFamily="34" charset="0"/>
              </a:rPr>
              <a:t>Organizar los elementos a utilizar de manera previa y asegurarse de contar con todos los elementos para realizar el ejercicio correctamente y cumplir con los objetivos propuestos.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04662C07-281B-450D-A2A0-4A8FDD5C0570}"/>
              </a:ext>
            </a:extLst>
          </p:cNvPr>
          <p:cNvSpPr txBox="1"/>
          <p:nvPr/>
        </p:nvSpPr>
        <p:spPr>
          <a:xfrm>
            <a:off x="997226" y="202950"/>
            <a:ext cx="989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Sugerencias para el Ejercicio</a:t>
            </a:r>
          </a:p>
        </p:txBody>
      </p:sp>
    </p:spTree>
    <p:extLst>
      <p:ext uri="{BB962C8B-B14F-4D97-AF65-F5344CB8AC3E}">
        <p14:creationId xmlns:p14="http://schemas.microsoft.com/office/powerpoint/2010/main" val="29666182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=""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04662C07-281B-450D-A2A0-4A8FDD5C0570}"/>
              </a:ext>
            </a:extLst>
          </p:cNvPr>
          <p:cNvSpPr txBox="1"/>
          <p:nvPr/>
        </p:nvSpPr>
        <p:spPr>
          <a:xfrm>
            <a:off x="997226" y="202950"/>
            <a:ext cx="989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ANEXOS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2FFFB769-895C-4E58-B42D-20524532A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755" y="944332"/>
            <a:ext cx="9201687" cy="563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5521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=""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04662C07-281B-450D-A2A0-4A8FDD5C0570}"/>
              </a:ext>
            </a:extLst>
          </p:cNvPr>
          <p:cNvSpPr txBox="1"/>
          <p:nvPr/>
        </p:nvSpPr>
        <p:spPr>
          <a:xfrm>
            <a:off x="997226" y="202950"/>
            <a:ext cx="989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ANEXOS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678EA30C-1C21-49C8-97A6-8F2D99965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865" y="964627"/>
            <a:ext cx="10113469" cy="542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8976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=""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04662C07-281B-450D-A2A0-4A8FDD5C0570}"/>
              </a:ext>
            </a:extLst>
          </p:cNvPr>
          <p:cNvSpPr txBox="1"/>
          <p:nvPr/>
        </p:nvSpPr>
        <p:spPr>
          <a:xfrm>
            <a:off x="997226" y="202950"/>
            <a:ext cx="989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ANEXOS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693A3259-A448-4F5E-9C9D-0DD62E1FB2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460"/>
          <a:stretch/>
        </p:blipFill>
        <p:spPr>
          <a:xfrm>
            <a:off x="1061429" y="950530"/>
            <a:ext cx="10069138" cy="5620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4429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=""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=""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04662C07-281B-450D-A2A0-4A8FDD5C0570}"/>
              </a:ext>
            </a:extLst>
          </p:cNvPr>
          <p:cNvSpPr txBox="1"/>
          <p:nvPr/>
        </p:nvSpPr>
        <p:spPr>
          <a:xfrm>
            <a:off x="997226" y="202950"/>
            <a:ext cx="989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ANEXOS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CC0AA607-DFF1-4215-B2CB-96CD308582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717" y="911592"/>
            <a:ext cx="10139766" cy="543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0439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F4D5A35D-C1BE-47A5-A7F7-3F7C9A0CE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113" y="0"/>
            <a:ext cx="9215602" cy="6908788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="" xmlns:a16="http://schemas.microsoft.com/office/drawing/2014/main" id="{769E9AFB-73E8-416E-A559-10BCA1C2A6D7}"/>
              </a:ext>
            </a:extLst>
          </p:cNvPr>
          <p:cNvSpPr/>
          <p:nvPr/>
        </p:nvSpPr>
        <p:spPr>
          <a:xfrm>
            <a:off x="3564836" y="1060174"/>
            <a:ext cx="4876798" cy="4861252"/>
          </a:xfrm>
          <a:prstGeom prst="ellipse">
            <a:avLst/>
          </a:prstGeom>
          <a:solidFill>
            <a:srgbClr val="331852"/>
          </a:solidFill>
          <a:ln>
            <a:solidFill>
              <a:srgbClr val="3417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BA789252-C87F-4A7C-BCE1-6669FB4737CD}"/>
              </a:ext>
            </a:extLst>
          </p:cNvPr>
          <p:cNvSpPr txBox="1"/>
          <p:nvPr/>
        </p:nvSpPr>
        <p:spPr>
          <a:xfrm>
            <a:off x="3564836" y="2782669"/>
            <a:ext cx="48767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¡GRACIAS!</a:t>
            </a:r>
            <a:endParaRPr lang="es-CO" sz="32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D1386624-2AF6-4EFC-A172-31D2271E00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27"/>
          <a:stretch/>
        </p:blipFill>
        <p:spPr>
          <a:xfrm>
            <a:off x="0" y="5715676"/>
            <a:ext cx="1110929" cy="1144092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D9883F03-7C87-4A1D-906D-94366719289A}"/>
              </a:ext>
            </a:extLst>
          </p:cNvPr>
          <p:cNvSpPr txBox="1"/>
          <p:nvPr/>
        </p:nvSpPr>
        <p:spPr>
          <a:xfrm>
            <a:off x="0" y="0"/>
            <a:ext cx="25709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dirty="0">
                <a:latin typeface="Franklin Gothic Heavy" panose="020B0903020102020204" pitchFamily="34" charset="0"/>
              </a:rPr>
              <a:t>TEAM COACH 6.0.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8DA55BB7-EECF-4F0A-B2BB-FDEC91904E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1896" y="6153340"/>
            <a:ext cx="2160104" cy="70466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EEE363C2-F054-43CC-800E-602A117F10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400" y="4499112"/>
            <a:ext cx="27432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990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1390</Words>
  <Application>Microsoft Office PowerPoint</Application>
  <PresentationFormat>Panorámica</PresentationFormat>
  <Paragraphs>176</Paragraphs>
  <Slides>38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38</vt:i4>
      </vt:variant>
    </vt:vector>
  </HeadingPairs>
  <TitlesOfParts>
    <vt:vector size="44" baseType="lpstr">
      <vt:lpstr>Arial</vt:lpstr>
      <vt:lpstr>Calibri</vt:lpstr>
      <vt:lpstr>Calibri Light</vt:lpstr>
      <vt:lpstr>Century Gothic</vt:lpstr>
      <vt:lpstr>Franklin Gothic Heavy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Mircaly Guevara</cp:lastModifiedBy>
  <cp:revision>31</cp:revision>
  <dcterms:created xsi:type="dcterms:W3CDTF">2020-07-14T14:59:04Z</dcterms:created>
  <dcterms:modified xsi:type="dcterms:W3CDTF">2020-08-10T20:15:54Z</dcterms:modified>
</cp:coreProperties>
</file>