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6" r:id="rId3"/>
    <p:sldId id="263" r:id="rId4"/>
    <p:sldId id="267" r:id="rId5"/>
    <p:sldId id="266" r:id="rId6"/>
    <p:sldId id="277" r:id="rId7"/>
    <p:sldId id="271" r:id="rId8"/>
    <p:sldId id="282" r:id="rId9"/>
    <p:sldId id="264" r:id="rId10"/>
    <p:sldId id="283" r:id="rId11"/>
    <p:sldId id="272" r:id="rId12"/>
    <p:sldId id="278" r:id="rId13"/>
    <p:sldId id="281" r:id="rId14"/>
    <p:sldId id="284" r:id="rId15"/>
    <p:sldId id="285" r:id="rId16"/>
    <p:sldId id="286" r:id="rId17"/>
    <p:sldId id="288" r:id="rId18"/>
    <p:sldId id="287" r:id="rId19"/>
    <p:sldId id="265" r:id="rId20"/>
    <p:sldId id="268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78EB0-ECEB-4C14-BCA7-DD7BA54FC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363D03-A46D-4B4F-81A6-7F33BF836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93A2E8-A9D2-4A87-8D92-BC4917E3A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2653F6-815D-49CB-A2A0-9E3F2DFE7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717497-89BE-4571-94F3-2EA3B506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980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F1D6C-54A8-4D65-B87A-57D9B84C0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7F100F-DA78-4A79-8683-F984F5B32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F25A5-3709-4A5B-9E1B-AF6A9800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31B995-45A7-46AD-9AB7-6BCF6FF58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8E6EE4-55C1-41CC-9495-DE703843C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256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016FB-83A3-4C88-8C7B-D2B2853BC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F785F8-4306-499D-A60F-6C223FB8C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4F49C5-2318-47BC-AD20-6FFEA961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584A0-CE47-4161-9912-A256A8F8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2072D7-E13B-469A-9897-E7AD3D27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463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1A721-AABA-4E15-8B85-E44D9A45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4C6FA4-4652-48D3-8ECC-FA907B3A6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9654B-50FB-431E-93E2-A5FB6DBA0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93B866-32C0-41C3-AC36-25684E542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2037AA-5ABA-4CAA-9A06-F9E71AB9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16D59E-896C-4BD3-A76D-3038FB90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16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87849-FCC3-4064-A4EE-2850FCBFD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68D8E8-7D0A-491E-A3B5-B491E7153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2FCA0C-E721-40DD-A1E2-02AE9E04D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7262FF4-290D-4D18-9655-CB72B589F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CE452C-3E47-4595-B972-81DC134B1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14437D-DC9D-4A5B-8328-9C762091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C5BB04A-0083-413F-9D30-EC388CCC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7469C0C-517A-4C3B-9FBE-79B768693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83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46884-6928-4307-B9F5-E26631CF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5A88DD-BD55-4D65-B80E-FCEC68CA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BC81DD-B2E5-47D3-81C0-501DF4E64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F48D40A-2470-4BD4-B6DE-36A16A11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317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CA7E46-BFFA-4CF0-B948-18A81672E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0A7E85-ECBC-4364-A217-D2B8BAA54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C611F0-E4FE-441F-B1FC-D26EEDFD9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239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F9954-FE58-4D9B-8B5F-CFC18EFC3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AD6653-B515-4DD3-B8D8-12CA5503F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891DF1-C201-4DD8-BC94-01862F249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AD7671-86CB-4F7C-9406-2FB2B0A7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5AC645-8E1F-423F-AE70-4AEB690E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ECCFCB-4E2B-491C-984F-31A03739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298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6A9AF-CCB0-4F1F-A8F0-A06FF952A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B3A3068-7ED1-4F32-870A-7D9A143FF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57CBD8-B6BC-4827-896F-F1791DCA9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DB05EA-B4BF-4CE7-B66D-8A54D978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1B9743-0A79-4FED-9F92-20D7A67D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5F4B07-3AD6-4951-9DAC-D34C3896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804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28B6F-66F6-4CE1-9ECD-7C3B68D6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5121F7-1FDE-46F8-8EE3-E74C6F346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BF3F7A-66C5-41AB-9339-476E4E155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367C47-68A8-4532-B95D-D3B3B2895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0D96B9-5434-465F-A0E6-2337963F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62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0F38C7-1479-444B-B536-36726791E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48A9B6-EAAB-40C1-9ED7-95E642F81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2A9A04-AD10-4701-A5B9-6B214DD25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3B321B-0F3C-43F0-BC3D-FA5402809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931333-07F8-472B-8351-41B98D75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534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994CAA2-454E-47DD-A825-58036C8D9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926B2D-E2CD-4FCB-B0B2-B24A80E41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70C9BD-8A20-4D4B-AA39-2A58C8FD7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D98F0-56FF-4537-933B-606091FB57F1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148EFF-B28A-4505-A6CC-1A305CBC90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C63F27-D53C-4B06-8071-9E8EC53458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D05EA-314D-4A6C-A757-CB39D94393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196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Coaching empresarial, otra manera de formar">
            <a:extLst>
              <a:ext uri="{FF2B5EF4-FFF2-40B4-BE49-F238E27FC236}">
                <a16:creationId xmlns:a16="http://schemas.microsoft.com/office/drawing/2014/main" id="{962FADE7-E489-4CC7-AFC2-F00228559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051" y="1734205"/>
            <a:ext cx="6535898" cy="411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6BE824B-DEC7-49C4-B3F6-C538982A907A}"/>
              </a:ext>
            </a:extLst>
          </p:cNvPr>
          <p:cNvSpPr txBox="1"/>
          <p:nvPr/>
        </p:nvSpPr>
        <p:spPr>
          <a:xfrm>
            <a:off x="1333939" y="313105"/>
            <a:ext cx="9524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b="1" dirty="0">
                <a:latin typeface="Franklin Gothic Book" panose="020B0503020102020204" pitchFamily="34" charset="0"/>
              </a:rPr>
              <a:t>Plan de Intervención</a:t>
            </a:r>
          </a:p>
        </p:txBody>
      </p:sp>
    </p:spTree>
    <p:extLst>
      <p:ext uri="{BB962C8B-B14F-4D97-AF65-F5344CB8AC3E}">
        <p14:creationId xmlns:p14="http://schemas.microsoft.com/office/powerpoint/2010/main" val="235471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6BE824B-DEC7-49C4-B3F6-C538982A907A}"/>
              </a:ext>
            </a:extLst>
          </p:cNvPr>
          <p:cNvSpPr txBox="1"/>
          <p:nvPr/>
        </p:nvSpPr>
        <p:spPr>
          <a:xfrm>
            <a:off x="1333939" y="359271"/>
            <a:ext cx="9524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latin typeface="Franklin Gothic Book" panose="020B0503020102020204" pitchFamily="34" charset="0"/>
              </a:rPr>
              <a:t>Marco Teórico</a:t>
            </a:r>
          </a:p>
        </p:txBody>
      </p:sp>
      <p:pic>
        <p:nvPicPr>
          <p:cNvPr id="2050" name="Picture 2" descr="Libros: Los libros que se han censurado o perseguido en Estados ...">
            <a:extLst>
              <a:ext uri="{FF2B5EF4-FFF2-40B4-BE49-F238E27FC236}">
                <a16:creationId xmlns:a16="http://schemas.microsoft.com/office/drawing/2014/main" id="{7C496244-12F6-4C90-840D-848DE5910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18" y="1734205"/>
            <a:ext cx="6899564" cy="388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5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2310369" y="70557"/>
            <a:ext cx="7571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Franklin Gothic Book" panose="020B0503020102020204" pitchFamily="34" charset="0"/>
              </a:rPr>
              <a:t>Pasos del Proceso 6.0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2641066" y="855835"/>
            <a:ext cx="6909868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54383B-E2AC-435A-BCC4-0E9E33F19D17}"/>
              </a:ext>
            </a:extLst>
          </p:cNvPr>
          <p:cNvSpPr txBox="1"/>
          <p:nvPr/>
        </p:nvSpPr>
        <p:spPr>
          <a:xfrm>
            <a:off x="756505" y="1410355"/>
            <a:ext cx="58047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>
                <a:latin typeface="Franklin Gothic Book" panose="020B0503020102020204" pitchFamily="34" charset="0"/>
              </a:rPr>
              <a:t>Identificación de las necesidades del cliente.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Franklin Gothic Book" panose="020B0503020102020204" pitchFamily="34" charset="0"/>
              </a:rPr>
              <a:t>Validación de las necesidades con instrumentos </a:t>
            </a:r>
            <a:r>
              <a:rPr lang="es-CO" sz="2400" dirty="0" err="1">
                <a:latin typeface="Franklin Gothic Book" panose="020B0503020102020204" pitchFamily="34" charset="0"/>
              </a:rPr>
              <a:t>Team</a:t>
            </a:r>
            <a:r>
              <a:rPr lang="es-CO" sz="2400" dirty="0">
                <a:latin typeface="Franklin Gothic Book" panose="020B0503020102020204" pitchFamily="34" charset="0"/>
              </a:rPr>
              <a:t> Coaching 6.0.</a:t>
            </a:r>
          </a:p>
          <a:p>
            <a:pPr marL="457200" indent="-457200" algn="just">
              <a:buAutoNum type="arabicPeriod"/>
            </a:pPr>
            <a:r>
              <a:rPr lang="es-CO" sz="2400" dirty="0">
                <a:latin typeface="Franklin Gothic Book" panose="020B0503020102020204" pitchFamily="34" charset="0"/>
              </a:rPr>
              <a:t>Retroalimentación y definición de los objetivos del proceso de intervención con el cliente.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Franklin Gothic Book" panose="020B0503020102020204" pitchFamily="34" charset="0"/>
              </a:rPr>
              <a:t>Diseño del Plan de Intervención.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Franklin Gothic Book" panose="020B0503020102020204" pitchFamily="34" charset="0"/>
              </a:rPr>
              <a:t>Medición el equipo con fines de trazabilidad.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Franklin Gothic Book" panose="020B0503020102020204" pitchFamily="34" charset="0"/>
              </a:rPr>
              <a:t>Cierre del proceso con presentación de trazabilidad.</a:t>
            </a:r>
          </a:p>
        </p:txBody>
      </p:sp>
      <p:pic>
        <p:nvPicPr>
          <p:cNvPr id="5122" name="Picture 2" descr="Coaching Empresarial: herramienta para la eficiencia laboral ...">
            <a:extLst>
              <a:ext uri="{FF2B5EF4-FFF2-40B4-BE49-F238E27FC236}">
                <a16:creationId xmlns:a16="http://schemas.microsoft.com/office/drawing/2014/main" id="{D99683F2-EA23-4E72-8DCA-AB0D3D819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53" y="1620253"/>
            <a:ext cx="4804674" cy="320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95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473242" y="-91436"/>
            <a:ext cx="11245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Franklin Gothic Book" panose="020B0503020102020204" pitchFamily="34" charset="0"/>
              </a:rPr>
              <a:t>La Necesidad del Cliente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 flipV="1">
            <a:off x="2318765" y="693842"/>
            <a:ext cx="7754995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A428866-D940-4E25-8286-841CB0641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32881"/>
              </p:ext>
            </p:extLst>
          </p:nvPr>
        </p:nvGraphicFramePr>
        <p:xfrm>
          <a:off x="473242" y="1278552"/>
          <a:ext cx="11446042" cy="5342021"/>
        </p:xfrm>
        <a:graphic>
          <a:graphicData uri="http://schemas.openxmlformats.org/drawingml/2006/table">
            <a:tbl>
              <a:tblPr/>
              <a:tblGrid>
                <a:gridCol w="3745501">
                  <a:extLst>
                    <a:ext uri="{9D8B030D-6E8A-4147-A177-3AD203B41FA5}">
                      <a16:colId xmlns:a16="http://schemas.microsoft.com/office/drawing/2014/main" val="3117400754"/>
                    </a:ext>
                  </a:extLst>
                </a:gridCol>
                <a:gridCol w="2370405">
                  <a:extLst>
                    <a:ext uri="{9D8B030D-6E8A-4147-A177-3AD203B41FA5}">
                      <a16:colId xmlns:a16="http://schemas.microsoft.com/office/drawing/2014/main" val="2445272279"/>
                    </a:ext>
                  </a:extLst>
                </a:gridCol>
                <a:gridCol w="2370405">
                  <a:extLst>
                    <a:ext uri="{9D8B030D-6E8A-4147-A177-3AD203B41FA5}">
                      <a16:colId xmlns:a16="http://schemas.microsoft.com/office/drawing/2014/main" val="1679162056"/>
                    </a:ext>
                  </a:extLst>
                </a:gridCol>
                <a:gridCol w="2959731">
                  <a:extLst>
                    <a:ext uri="{9D8B030D-6E8A-4147-A177-3AD203B41FA5}">
                      <a16:colId xmlns:a16="http://schemas.microsoft.com/office/drawing/2014/main" val="3776623229"/>
                    </a:ext>
                  </a:extLst>
                </a:gridCol>
              </a:tblGrid>
              <a:tr h="5266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Ejemplo de situaciones o necesidades según el cliente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Competencia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Alerta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Vías de Intervención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069970"/>
                  </a:ext>
                </a:extLst>
              </a:tr>
              <a:tr h="64894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Conflictos entre los miembros del equipo.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Confianza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Desconfianza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los objetivos, procesos y expectativas.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253908"/>
                  </a:ext>
                </a:extLst>
              </a:tr>
              <a:tr h="64894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Falta de comunicación entre los miembros del equipo.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Confianza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Desconfianza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las relaciones interpersonales.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53881"/>
                  </a:ext>
                </a:extLst>
              </a:tr>
              <a:tr h="8652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Islas de trabajo en equipo, subgrupos que trabajan por separado.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Confianza, Complicidad, Cohesión 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Desconfianza, Descoordinación, Desunión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comunicación, confianza y solución de conflictos.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579788"/>
                  </a:ext>
                </a:extLst>
              </a:tr>
              <a:tr h="62072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Cumplimiento de algunos miembros del equipo y de otros no.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Conformación, Compromiso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Desinformación, Desmotivación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motivación y empoderamiento.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571252"/>
                  </a:ext>
                </a:extLst>
              </a:tr>
              <a:tr h="85585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Quejas de los clientes por el servicio de algunos miembros del equipo.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Compromiso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Desmotivación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complementariedad y coordinación de acciones.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53366"/>
                  </a:ext>
                </a:extLst>
              </a:tr>
              <a:tr h="117562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Falta de gestión y entrega oportuna de informes que se requieren de los compañeros de trabajo para cumplir con los objetivos.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Conformación, Compromiso, Complicidad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Desinformación, Desmotivación, Descoordinación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cohesión y el trabajo en equipo</a:t>
                      </a:r>
                    </a:p>
                  </a:txBody>
                  <a:tcPr marL="7661" marR="7661" marT="76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132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73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473242" y="-91436"/>
            <a:ext cx="11245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Franklin Gothic Book" panose="020B0503020102020204" pitchFamily="34" charset="0"/>
              </a:rPr>
              <a:t>Herramientas de Intervención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1790787" y="690308"/>
            <a:ext cx="8610426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982CD78F-DEAA-48C4-8869-6479BFBF2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15626"/>
              </p:ext>
            </p:extLst>
          </p:nvPr>
        </p:nvGraphicFramePr>
        <p:xfrm>
          <a:off x="152400" y="1007140"/>
          <a:ext cx="11887200" cy="5724229"/>
        </p:xfrm>
        <a:graphic>
          <a:graphicData uri="http://schemas.openxmlformats.org/drawingml/2006/table">
            <a:tbl>
              <a:tblPr/>
              <a:tblGrid>
                <a:gridCol w="1670502">
                  <a:extLst>
                    <a:ext uri="{9D8B030D-6E8A-4147-A177-3AD203B41FA5}">
                      <a16:colId xmlns:a16="http://schemas.microsoft.com/office/drawing/2014/main" val="493644617"/>
                    </a:ext>
                  </a:extLst>
                </a:gridCol>
                <a:gridCol w="1348322">
                  <a:extLst>
                    <a:ext uri="{9D8B030D-6E8A-4147-A177-3AD203B41FA5}">
                      <a16:colId xmlns:a16="http://schemas.microsoft.com/office/drawing/2014/main" val="1852171491"/>
                    </a:ext>
                  </a:extLst>
                </a:gridCol>
                <a:gridCol w="1348322">
                  <a:extLst>
                    <a:ext uri="{9D8B030D-6E8A-4147-A177-3AD203B41FA5}">
                      <a16:colId xmlns:a16="http://schemas.microsoft.com/office/drawing/2014/main" val="4010583158"/>
                    </a:ext>
                  </a:extLst>
                </a:gridCol>
                <a:gridCol w="1683538">
                  <a:extLst>
                    <a:ext uri="{9D8B030D-6E8A-4147-A177-3AD203B41FA5}">
                      <a16:colId xmlns:a16="http://schemas.microsoft.com/office/drawing/2014/main" val="445166107"/>
                    </a:ext>
                  </a:extLst>
                </a:gridCol>
                <a:gridCol w="1804590">
                  <a:extLst>
                    <a:ext uri="{9D8B030D-6E8A-4147-A177-3AD203B41FA5}">
                      <a16:colId xmlns:a16="http://schemas.microsoft.com/office/drawing/2014/main" val="212050914"/>
                    </a:ext>
                  </a:extLst>
                </a:gridCol>
                <a:gridCol w="2137945">
                  <a:extLst>
                    <a:ext uri="{9D8B030D-6E8A-4147-A177-3AD203B41FA5}">
                      <a16:colId xmlns:a16="http://schemas.microsoft.com/office/drawing/2014/main" val="298512365"/>
                    </a:ext>
                  </a:extLst>
                </a:gridCol>
                <a:gridCol w="1893981">
                  <a:extLst>
                    <a:ext uri="{9D8B030D-6E8A-4147-A177-3AD203B41FA5}">
                      <a16:colId xmlns:a16="http://schemas.microsoft.com/office/drawing/2014/main" val="3536237531"/>
                    </a:ext>
                  </a:extLst>
                </a:gridCol>
              </a:tblGrid>
              <a:tr h="33741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Competencia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Alerta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Vías de Intervención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Ejercicios de apertura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Coaching de Equipos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Otra herramientas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Cierre de la sesión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486965"/>
                  </a:ext>
                </a:extLst>
              </a:tr>
              <a:tr h="72044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Conformación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Desinformación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los objetivos, procesos y expectativas.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de conversación grupal.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¡Listo!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Encuestas para identificar necesidades de inducción, entrenamiento, capacitación, entre otros.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preguntas y respuestas reflexivas sobre el logro de objetivos y compromisos.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918556"/>
                  </a:ext>
                </a:extLst>
              </a:tr>
              <a:tr h="54033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Conocimiento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Distanciamiento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las relaciones interpersonales.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de conocimiento grupal con imágenes Coaching Play.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La estrella preguntona, </a:t>
                      </a:r>
                      <a:r>
                        <a:rPr lang="es-CO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Bingame</a:t>
                      </a: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, Juego ¡Listo! Con fines individuales.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Retos entre una sesión y otra que amerite trabajar con distintas parejas.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Desiciones poderosas para equipos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690059"/>
                  </a:ext>
                </a:extLst>
              </a:tr>
              <a:tr h="90055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Confianza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Desconfianza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comunicación, confianza y solución de conflictos.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Sesiones conversacionales de conocimiento y confianza con imágenes Coaching Play.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¡Listo! O Bingame con el fin de identificar situacones o temas que pueden estar generando diferencias o conflctos en el equipo.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de círculo de juicios y creencias Coaching Play, facilitación grupal externa con fines de inteligencia emocional.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Desiciones poderosas para equipos y empoderamiento con la técnica de los embajadores.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070719"/>
                  </a:ext>
                </a:extLst>
              </a:tr>
              <a:tr h="90055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Compromiso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Desmotivación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motivación y empoderamiento.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Ejercicios conversacionales de reconocimiento y peticiones.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¡Listo! Para identificar el tema de la sesión.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Talleres de facilitación experiencial con grandes retos y desafíos, utilizando las 4R como técnica de debirefing.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Desiciones poderosas para equipos y empoderamientp con la técnica de los embajadores.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157221"/>
                  </a:ext>
                </a:extLst>
              </a:tr>
              <a:tr h="1035632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Complicidad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Descoordinación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complementariedad y coordinación de acciones.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de  conocimiento y confianza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¡Listo! Para identificar el tema de la sesión; sesión externa con el juego conversacional STOP.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conversacional externa con imágenes Coaching Play con fines de complementariedad y coordinación de acciones; desafíos, utilizando las 4R como técnica de debirefing.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Desiciones poderosas para equipos y empoderamientp con la técnica de los embajadores.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836797"/>
                  </a:ext>
                </a:extLst>
              </a:tr>
              <a:tr h="1286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Cohesión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Desunión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cohesión y el trabajo en equipo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de  conocimiento y confianza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¡Listo! Para identificar el objetivo de la sesión; sesión externa Bingame; Jenga Coaching Play para Equipos.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 conversacional externa con imágenes Coaching Play con fines de cohesión y trabajo en equipo; sesión de facilitación experiencial con cierre 4R, Retos entre una sesión y otra con desafíos de logro grupal.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Decisiones poderosas para equipos y empoderamiento con la técnica de los embajadores.</a:t>
                      </a:r>
                    </a:p>
                  </a:txBody>
                  <a:tcPr marL="4945" marR="4945" marT="4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431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2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78CACD-E581-4727-8A79-24528C05A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6BE824B-DEC7-49C4-B3F6-C538982A907A}"/>
              </a:ext>
            </a:extLst>
          </p:cNvPr>
          <p:cNvSpPr txBox="1"/>
          <p:nvPr/>
        </p:nvSpPr>
        <p:spPr>
          <a:xfrm>
            <a:off x="1333939" y="359271"/>
            <a:ext cx="9524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latin typeface="Franklin Gothic Book" panose="020B0503020102020204" pitchFamily="34" charset="0"/>
              </a:rPr>
              <a:t>Propuesta</a:t>
            </a:r>
          </a:p>
        </p:txBody>
      </p:sp>
      <p:pic>
        <p:nvPicPr>
          <p:cNvPr id="3074" name="Picture 2" descr="Los 8 tips imprescindibles para triunfar con tu propuesta de ...">
            <a:extLst>
              <a:ext uri="{FF2B5EF4-FFF2-40B4-BE49-F238E27FC236}">
                <a16:creationId xmlns:a16="http://schemas.microsoft.com/office/drawing/2014/main" id="{831689C5-CDA2-40D9-A3F2-FDF373513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48" y="1734205"/>
            <a:ext cx="7424304" cy="371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0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49DB7F-2041-482B-8666-E1BC8A79F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355783"/>
              </p:ext>
            </p:extLst>
          </p:nvPr>
        </p:nvGraphicFramePr>
        <p:xfrm>
          <a:off x="114299" y="958019"/>
          <a:ext cx="11963401" cy="5723940"/>
        </p:xfrm>
        <a:graphic>
          <a:graphicData uri="http://schemas.openxmlformats.org/drawingml/2006/table">
            <a:tbl>
              <a:tblPr/>
              <a:tblGrid>
                <a:gridCol w="1763110">
                  <a:extLst>
                    <a:ext uri="{9D8B030D-6E8A-4147-A177-3AD203B41FA5}">
                      <a16:colId xmlns:a16="http://schemas.microsoft.com/office/drawing/2014/main" val="1593113790"/>
                    </a:ext>
                  </a:extLst>
                </a:gridCol>
                <a:gridCol w="286077">
                  <a:extLst>
                    <a:ext uri="{9D8B030D-6E8A-4147-A177-3AD203B41FA5}">
                      <a16:colId xmlns:a16="http://schemas.microsoft.com/office/drawing/2014/main" val="2438349050"/>
                    </a:ext>
                  </a:extLst>
                </a:gridCol>
                <a:gridCol w="1227413">
                  <a:extLst>
                    <a:ext uri="{9D8B030D-6E8A-4147-A177-3AD203B41FA5}">
                      <a16:colId xmlns:a16="http://schemas.microsoft.com/office/drawing/2014/main" val="3193506263"/>
                    </a:ext>
                  </a:extLst>
                </a:gridCol>
                <a:gridCol w="1340069">
                  <a:extLst>
                    <a:ext uri="{9D8B030D-6E8A-4147-A177-3AD203B41FA5}">
                      <a16:colId xmlns:a16="http://schemas.microsoft.com/office/drawing/2014/main" val="950610491"/>
                    </a:ext>
                  </a:extLst>
                </a:gridCol>
                <a:gridCol w="1797269">
                  <a:extLst>
                    <a:ext uri="{9D8B030D-6E8A-4147-A177-3AD203B41FA5}">
                      <a16:colId xmlns:a16="http://schemas.microsoft.com/office/drawing/2014/main" val="1490267623"/>
                    </a:ext>
                  </a:extLst>
                </a:gridCol>
                <a:gridCol w="2522482">
                  <a:extLst>
                    <a:ext uri="{9D8B030D-6E8A-4147-A177-3AD203B41FA5}">
                      <a16:colId xmlns:a16="http://schemas.microsoft.com/office/drawing/2014/main" val="4145384137"/>
                    </a:ext>
                  </a:extLst>
                </a:gridCol>
                <a:gridCol w="3026981">
                  <a:extLst>
                    <a:ext uri="{9D8B030D-6E8A-4147-A177-3AD203B41FA5}">
                      <a16:colId xmlns:a16="http://schemas.microsoft.com/office/drawing/2014/main" val="755809750"/>
                    </a:ext>
                  </a:extLst>
                </a:gridCol>
              </a:tblGrid>
              <a:tr h="3320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Empresa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Empresa Provincial de Energía de Córdoba.  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162568"/>
                  </a:ext>
                </a:extLst>
              </a:tr>
              <a:tr h="29707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Solicitante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Natalia Regiori.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57975"/>
                  </a:ext>
                </a:extLst>
              </a:tr>
              <a:tr h="21843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Fecha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Sábado 08 de agosto de 2020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32198"/>
                  </a:ext>
                </a:extLst>
              </a:tr>
              <a:tr h="2359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Equipo / área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Departamento Legal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63951"/>
                  </a:ext>
                </a:extLst>
              </a:tr>
              <a:tr h="2359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Clase de equipo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Equipo Formal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423729"/>
                  </a:ext>
                </a:extLst>
              </a:tr>
              <a:tr h="7601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Necesidad manifiesta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CO" sz="11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MX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 los últimos seis (6) meses no se han logrado los objetivos propuestos por el área, debido a la falta de alineación entre los miembros del equipo, falta de compromiso y responsabilidad, poca eficiencia y eficacia en el desarrollo del trabajo asignado, poca integración y desmotivación, bajo sentido de pertenencia.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92394"/>
                  </a:ext>
                </a:extLst>
              </a:tr>
              <a:tr h="30326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VALIDACIÓN TEAM COACHING 6.0.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40148"/>
                  </a:ext>
                </a:extLst>
              </a:tr>
              <a:tr h="17474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Las 6C del Equipo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Nivel de desarrollo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Nivel de desarrollo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Alertas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Disfunciones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Vías de intervención Recomendada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Herramientas de Intervención 6.0.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003322"/>
                  </a:ext>
                </a:extLst>
              </a:tr>
              <a:tr h="6116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Conocimiento grupal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65%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65%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Distanciamiento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Falta de confianza. Falta de compromiso. Evitación de responsabilidad. Falta de atención a los resultados.  Temor al conflicto.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las relaciones interpersonales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Conversaciones grupales de apertura. Bingame. Estrella preguntona. Stop Game.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490073"/>
                  </a:ext>
                </a:extLst>
              </a:tr>
              <a:tr h="64657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Confianza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60%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60%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Desconfianza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comunucación, confianza y solución de conflictos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Conversaciones grupales de apertura y/o externas. Bingame. Listo. Actividades 4R.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989970"/>
                  </a:ext>
                </a:extLst>
              </a:tr>
              <a:tr h="69026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Complicidad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66%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66%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Descoordinación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complementariedad y coordinación de acciones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Stop </a:t>
                      </a:r>
                      <a:r>
                        <a:rPr lang="es-C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Game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. Listo. </a:t>
                      </a:r>
                      <a:r>
                        <a:rPr lang="es-C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Bingame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. Retos grupales 4R. Conversaciones grupales de </a:t>
                      </a:r>
                      <a:r>
                        <a:rPr lang="es-C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apertuta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y/o externas.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111007"/>
                  </a:ext>
                </a:extLst>
              </a:tr>
              <a:tr h="64657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Hallazgos adicionales y relevantes.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El equipo no cuenta con lineamientos y manuales de trabajo; ausencia de la misión y visión del equipo; deconocimiento débil del buen trabajo realizado; la historia o legado no es compartida con el equipo actual; falta de un proceso de inducción completo; se ve afectada la ley del reconocimiento y orden jerárquico; manejo no adecuado de las emociones; no hay claridad del tipo de liderazgo puro.</a:t>
                      </a:r>
                      <a:endParaRPr lang="es-CO" sz="1200" b="1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El equipo no cuenta con lineamientos y manuales de trabajo; ausencia de la misión y visión del equipo; </a:t>
                      </a:r>
                      <a:r>
                        <a:rPr lang="es-MX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deconocimiento</a:t>
                      </a: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débil del buen trabajo realizado; la historia o legado no es compartida con el equipo actual; falta de un proceso de inducción completo; se ve afectada la ley del reconocimiento y orden jerárquico; manejo no adecuado de las emociones; no hay claridad del tipo de liderazgo puro.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14252"/>
                  </a:ext>
                </a:extLst>
              </a:tr>
              <a:tr h="1876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Objetivo del proceso de intervención concertado con el cliente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Aumentar el nivel de competencias de los miembros del departamento legal de la Empresa Provincial de Energía de Córdoba en un 15%, para lograr el fortalecimiento de la Confianza relacional, el Conocimiento grupal y la Complicidad del equipo, y aumentar su nivel de desarrollo a 83% para el cierre del programa de intervención fecha estimada de cierre: 15 de Noviembre 2020.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Aumentar el nivel de competencias de los miembros del departamento legal de la Empresa Provincial de Energía de Córdoba en un 15%, para lograr el fortalecimiento de la Confianza relacional, el Conocimiento grupal y la Complicidad del equipo, y aumentar su nivel de desarrollo a 83% para el mes de marzo del año 2021.</a:t>
                      </a:r>
                    </a:p>
                  </a:txBody>
                  <a:tcPr marL="6553" marR="6553" marT="65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08197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150A7C2-8A65-4DD5-BF80-C58264B0A85A}"/>
              </a:ext>
            </a:extLst>
          </p:cNvPr>
          <p:cNvSpPr txBox="1"/>
          <p:nvPr/>
        </p:nvSpPr>
        <p:spPr>
          <a:xfrm>
            <a:off x="473242" y="-91436"/>
            <a:ext cx="11245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Franklin Gothic Book" panose="020B0503020102020204" pitchFamily="34" charset="0"/>
              </a:rPr>
              <a:t>Plan de Intervención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01F4024-8B24-417D-B6E1-53688D54D1F7}"/>
              </a:ext>
            </a:extLst>
          </p:cNvPr>
          <p:cNvSpPr/>
          <p:nvPr/>
        </p:nvSpPr>
        <p:spPr>
          <a:xfrm>
            <a:off x="3024640" y="685848"/>
            <a:ext cx="6142717" cy="53713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17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9861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3816866" y="101662"/>
            <a:ext cx="4558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Franklin Gothic Book" panose="020B0503020102020204" pitchFamily="34" charset="0"/>
              </a:rPr>
              <a:t>Objetivo General</a:t>
            </a:r>
            <a:endParaRPr lang="es-CO" sz="54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3742500" y="1034323"/>
            <a:ext cx="4706995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54383B-E2AC-435A-BCC4-0E9E33F19D17}"/>
              </a:ext>
            </a:extLst>
          </p:cNvPr>
          <p:cNvSpPr txBox="1"/>
          <p:nvPr/>
        </p:nvSpPr>
        <p:spPr>
          <a:xfrm>
            <a:off x="5957455" y="1775681"/>
            <a:ext cx="53403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>
                <a:latin typeface="Franklin Gothic Book" panose="020B0503020102020204" pitchFamily="34" charset="0"/>
              </a:rPr>
              <a:t>Aumentar el nivel de competencias de los miembros del departamento legal de la Empresa Provincial de Energía de Córdoba en un 15%, para lograr el fortalecimiento de la Confianza relacional, el Conocimiento grupal y la Complicidad del equipo, y aumentar su nivel de desarrollo a 83% para el mes de diciembre del año 2020.</a:t>
            </a:r>
          </a:p>
        </p:txBody>
      </p:sp>
      <p:pic>
        <p:nvPicPr>
          <p:cNvPr id="4098" name="Picture 2" descr="La sinergia como mandamiento en el lugar de trabajo | ASAP Venezuela">
            <a:extLst>
              <a:ext uri="{FF2B5EF4-FFF2-40B4-BE49-F238E27FC236}">
                <a16:creationId xmlns:a16="http://schemas.microsoft.com/office/drawing/2014/main" id="{67CBFF84-D8C5-42EE-87D9-D5B4FD86D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24" y="1775681"/>
            <a:ext cx="4879840" cy="330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9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3207264" y="69822"/>
            <a:ext cx="5777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>
                <a:latin typeface="Franklin Gothic Book" panose="020B0503020102020204" pitchFamily="34" charset="0"/>
              </a:rPr>
              <a:t>Objetivos Específicos</a:t>
            </a:r>
            <a:endParaRPr lang="es-CO" sz="54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3511117" y="979461"/>
            <a:ext cx="5169757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54383B-E2AC-435A-BCC4-0E9E33F19D17}"/>
              </a:ext>
            </a:extLst>
          </p:cNvPr>
          <p:cNvSpPr txBox="1"/>
          <p:nvPr/>
        </p:nvSpPr>
        <p:spPr>
          <a:xfrm>
            <a:off x="827805" y="1283369"/>
            <a:ext cx="105363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MX" sz="2200" dirty="0">
                <a:latin typeface="Franklin Gothic Book" panose="020B0503020102020204" pitchFamily="34" charset="0"/>
              </a:rPr>
              <a:t>Desarrollar dinámicas con los participantes sobre el manejo positivo de sus emociones: Cada uno dará aportes individuales, compartirán conocimientos y experiencias.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>
                <a:latin typeface="Franklin Gothic Book" panose="020B0503020102020204" pitchFamily="34" charset="0"/>
              </a:rPr>
              <a:t>Asegurar que se internalice el impacto positivo del cambio y de los aportes de cada uno en la operación.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>
                <a:latin typeface="Franklin Gothic Book" panose="020B0503020102020204" pitchFamily="34" charset="0"/>
              </a:rPr>
              <a:t>Motivar a los miembros del equipo a construir un ambiente de trabajo basado en la confianza, la comunicación asertiva, la complementariedad, el compromiso, la productividad y las relaciones armoniosas.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>
                <a:latin typeface="Franklin Gothic Book" panose="020B0503020102020204" pitchFamily="34" charset="0"/>
              </a:rPr>
              <a:t>Integrar estos líderes al cambio, potenciando las fortalezas de cada uno de ellos y logrando la apertura para integrar nuevas experiencias y conocimientos.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200" dirty="0">
                <a:latin typeface="Franklin Gothic Book" panose="020B0503020102020204" pitchFamily="34" charset="0"/>
              </a:rPr>
              <a:t>Propiciar el compromiso al logro de los objetivos, fortaleciendo así el liderazgo dentro de la empresa.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s-CO" sz="24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447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74659B9-D4F1-4946-8D84-3AEE7D798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70960"/>
              </p:ext>
            </p:extLst>
          </p:nvPr>
        </p:nvGraphicFramePr>
        <p:xfrm>
          <a:off x="207817" y="811684"/>
          <a:ext cx="11790218" cy="5766029"/>
        </p:xfrm>
        <a:graphic>
          <a:graphicData uri="http://schemas.openxmlformats.org/drawingml/2006/table">
            <a:tbl>
              <a:tblPr/>
              <a:tblGrid>
                <a:gridCol w="2208940">
                  <a:extLst>
                    <a:ext uri="{9D8B030D-6E8A-4147-A177-3AD203B41FA5}">
                      <a16:colId xmlns:a16="http://schemas.microsoft.com/office/drawing/2014/main" val="1327372107"/>
                    </a:ext>
                  </a:extLst>
                </a:gridCol>
                <a:gridCol w="2208940">
                  <a:extLst>
                    <a:ext uri="{9D8B030D-6E8A-4147-A177-3AD203B41FA5}">
                      <a16:colId xmlns:a16="http://schemas.microsoft.com/office/drawing/2014/main" val="455502957"/>
                    </a:ext>
                  </a:extLst>
                </a:gridCol>
                <a:gridCol w="2440121">
                  <a:extLst>
                    <a:ext uri="{9D8B030D-6E8A-4147-A177-3AD203B41FA5}">
                      <a16:colId xmlns:a16="http://schemas.microsoft.com/office/drawing/2014/main" val="741896132"/>
                    </a:ext>
                  </a:extLst>
                </a:gridCol>
                <a:gridCol w="3186546">
                  <a:extLst>
                    <a:ext uri="{9D8B030D-6E8A-4147-A177-3AD203B41FA5}">
                      <a16:colId xmlns:a16="http://schemas.microsoft.com/office/drawing/2014/main" val="1031428439"/>
                    </a:ext>
                  </a:extLst>
                </a:gridCol>
                <a:gridCol w="1745671">
                  <a:extLst>
                    <a:ext uri="{9D8B030D-6E8A-4147-A177-3AD203B41FA5}">
                      <a16:colId xmlns:a16="http://schemas.microsoft.com/office/drawing/2014/main" val="366732668"/>
                    </a:ext>
                  </a:extLst>
                </a:gridCol>
              </a:tblGrid>
              <a:tr h="16281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Empresa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Empresa Provincial de Energía de Córdoba.  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359503"/>
                  </a:ext>
                </a:extLst>
              </a:tr>
              <a:tr h="19843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Solicitante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Natalia </a:t>
                      </a:r>
                      <a:r>
                        <a:rPr lang="es-C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Regiori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313803"/>
                  </a:ext>
                </a:extLst>
              </a:tr>
              <a:tr h="20861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Fecha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Sábado 08 de agosto de 2020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06382"/>
                  </a:ext>
                </a:extLst>
              </a:tr>
              <a:tr h="13229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Equipo / área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Departamento Legal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117972"/>
                  </a:ext>
                </a:extLst>
              </a:tr>
              <a:tr h="30528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Clase de equipo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Equipo Formal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51890"/>
                  </a:ext>
                </a:extLst>
              </a:tr>
              <a:tr h="42230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Necesidad manifiesta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 los últimos seis (6) meses no se han logrado los objetivos propuestos por el área, debido a la falta de alineación entre los miembros del equipo, falta de compromiso y responsabilidad, poca eficiencia y eficacia en el desarrollo del trabajo asignado, poca integración y desmotivación, bajo sentido de pertenencia.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802307"/>
                  </a:ext>
                </a:extLst>
              </a:tr>
              <a:tr h="27373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Objetivo del proceso de intervención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Aumentar el nivel de competencias de los miembros del departamento legal de la Empresa Provincial de Energía de Córdoba en un 15%, para lograr el fortalecimiento de la Confianza relacional, el Conocimiento grupal y la Complicidad del equipo, y aumentar su nivel de desarrollo a 83% para el cierre del programa de intervención fecha estimada de cierre: 15 de Noviembre 2020.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744134"/>
                  </a:ext>
                </a:extLst>
              </a:tr>
              <a:tr h="21369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Competencias 6C Involucradas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Vías de intervención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Herramientas disponibles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Sesiones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Tiempo proyectado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863449"/>
                  </a:ext>
                </a:extLst>
              </a:tr>
              <a:tr h="43248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Conocimiento grupal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las relaciones interpersonales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Apertura de sesiones con imágenes para facilitar la comunicación entre los miembros del equipo.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 sesión con el líder previo a la implementación del plan de intervención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2.5 meses.                                               Sesiones cada 8 días.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075421"/>
                  </a:ext>
                </a:extLst>
              </a:tr>
              <a:tr h="37142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Confianza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comunicación, confianza y solución de conflictos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Bingame.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 sesión tradicional de equipo: Divulgación y acuerdos de proceso con el equipo.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14251"/>
                  </a:ext>
                </a:extLst>
              </a:tr>
              <a:tr h="39178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Complicidad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Gestión de la complementariedad y coordinación de acciones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Listo con fines individuales o grupales.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 sesiones de Coaching de Equipos 6.0.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96318"/>
                  </a:ext>
                </a:extLst>
              </a:tr>
              <a:tr h="81409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Círculo de reconocimiento de equipos.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 sesiones externa 6.0.: Bingame de confianza, con pedidos y ofertas; Juego Listo con fines de conocimiento grupal; Círculo de reconocimientos de equipos; Facilitación externa grupal con 4R como proceso de facilitación de equipo y Juego Conversacional Estrella Preguntona; La subasta Grupal.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896807"/>
                  </a:ext>
                </a:extLst>
              </a:tr>
              <a:tr h="26966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Juego Conversacional La Estrella .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69106"/>
                  </a:ext>
                </a:extLst>
              </a:tr>
              <a:tr h="31037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La subasta grupal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02236"/>
                  </a:ext>
                </a:extLst>
              </a:tr>
              <a:tr h="244226"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Retos y desafíos grupales: Decisiones poderosas, los embajadores…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 sesión con el líder entrega de resultados del  Test-</a:t>
                      </a:r>
                      <a:r>
                        <a:rPr kumimoji="0" lang="es-MX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Retest</a:t>
                      </a:r>
                      <a:r>
                        <a:rPr kumimoji="0" lang="es-MX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: Fase II.</a:t>
                      </a:r>
                    </a:p>
                    <a:p>
                      <a:pPr algn="ctr" fontAlgn="ctr"/>
                      <a:r>
                        <a:rPr lang="es-CO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660" marR="4660" marT="46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084493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150A7C2-8A65-4DD5-BF80-C58264B0A85A}"/>
              </a:ext>
            </a:extLst>
          </p:cNvPr>
          <p:cNvSpPr txBox="1"/>
          <p:nvPr/>
        </p:nvSpPr>
        <p:spPr>
          <a:xfrm>
            <a:off x="480168" y="-19313"/>
            <a:ext cx="11245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Plan de Intervención: Consolidado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01F4024-8B24-417D-B6E1-53688D54D1F7}"/>
              </a:ext>
            </a:extLst>
          </p:cNvPr>
          <p:cNvSpPr/>
          <p:nvPr/>
        </p:nvSpPr>
        <p:spPr>
          <a:xfrm flipV="1">
            <a:off x="1898961" y="576153"/>
            <a:ext cx="8394077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729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150A7C2-8A65-4DD5-BF80-C58264B0A85A}"/>
              </a:ext>
            </a:extLst>
          </p:cNvPr>
          <p:cNvSpPr txBox="1"/>
          <p:nvPr/>
        </p:nvSpPr>
        <p:spPr>
          <a:xfrm>
            <a:off x="473242" y="-111300"/>
            <a:ext cx="11245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Plan de Intervención: Detallado (1/3)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8D8E0D1-5B55-4482-97F3-5C6E041D5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969875"/>
              </p:ext>
            </p:extLst>
          </p:nvPr>
        </p:nvGraphicFramePr>
        <p:xfrm>
          <a:off x="191814" y="533450"/>
          <a:ext cx="11808372" cy="6222295"/>
        </p:xfrm>
        <a:graphic>
          <a:graphicData uri="http://schemas.openxmlformats.org/drawingml/2006/table">
            <a:tbl>
              <a:tblPr/>
              <a:tblGrid>
                <a:gridCol w="2062814">
                  <a:extLst>
                    <a:ext uri="{9D8B030D-6E8A-4147-A177-3AD203B41FA5}">
                      <a16:colId xmlns:a16="http://schemas.microsoft.com/office/drawing/2014/main" val="4022307094"/>
                    </a:ext>
                  </a:extLst>
                </a:gridCol>
                <a:gridCol w="1042994">
                  <a:extLst>
                    <a:ext uri="{9D8B030D-6E8A-4147-A177-3AD203B41FA5}">
                      <a16:colId xmlns:a16="http://schemas.microsoft.com/office/drawing/2014/main" val="2797722189"/>
                    </a:ext>
                  </a:extLst>
                </a:gridCol>
                <a:gridCol w="1639614">
                  <a:extLst>
                    <a:ext uri="{9D8B030D-6E8A-4147-A177-3AD203B41FA5}">
                      <a16:colId xmlns:a16="http://schemas.microsoft.com/office/drawing/2014/main" val="1897318537"/>
                    </a:ext>
                  </a:extLst>
                </a:gridCol>
                <a:gridCol w="5704488">
                  <a:extLst>
                    <a:ext uri="{9D8B030D-6E8A-4147-A177-3AD203B41FA5}">
                      <a16:colId xmlns:a16="http://schemas.microsoft.com/office/drawing/2014/main" val="3627188195"/>
                    </a:ext>
                  </a:extLst>
                </a:gridCol>
                <a:gridCol w="1358462">
                  <a:extLst>
                    <a:ext uri="{9D8B030D-6E8A-4147-A177-3AD203B41FA5}">
                      <a16:colId xmlns:a16="http://schemas.microsoft.com/office/drawing/2014/main" val="2340010662"/>
                    </a:ext>
                  </a:extLst>
                </a:gridCol>
              </a:tblGrid>
              <a:tr h="20177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Empresa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Empresa Provincial de Energía de Córdoba.  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56415"/>
                  </a:ext>
                </a:extLst>
              </a:tr>
              <a:tr h="24591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Solicitante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Natalia Regiori.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731057"/>
                  </a:ext>
                </a:extLst>
              </a:tr>
              <a:tr h="34474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Fecha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Sábado 08 de agosto de 2020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744546"/>
                  </a:ext>
                </a:extLst>
              </a:tr>
              <a:tr h="16394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Equipo / área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Departamento Legal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47179"/>
                  </a:ext>
                </a:extLst>
              </a:tr>
              <a:tr h="37833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Clase de equipo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Equipo Formal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06492"/>
                  </a:ext>
                </a:extLst>
              </a:tr>
              <a:tr h="52335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Necesidad manifiesta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 los últimos seis (6) meses no se han logrado los objetivos propuestos por el área, debido a la falta de alineación entre los miembros del equipo, falta de compromiso y responsabilidad, poca eficiencia y eficacia en el desarrollo del trabajo asignado, poca integración y desmotivación, bajo sentido de pertenencia.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16445"/>
                  </a:ext>
                </a:extLst>
              </a:tr>
              <a:tr h="36950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Objetivo del proceso de intervención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Aumentar el nivel de competencias de los miembros del departamento legal de la Empresa Provincial de Energía de Córdoba en un 15%, para lograr el fortalecimiento de la Confianza relacional, el Conocimiento grupal y la Complicidad del equipo, y aumentar su nivel de desarrollo a 83% para el cierre del programa de intervención fecha estimada de cierre: 15 de Noviembre 2020.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49301"/>
                  </a:ext>
                </a:extLst>
              </a:tr>
              <a:tr h="2396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Fecha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Actividad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Herramientas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Duración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148297"/>
                  </a:ext>
                </a:extLst>
              </a:tr>
              <a:tr h="59271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inicial con el líder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13/08/2020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Coaching Ejecutivo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Feedback con el líder y validación del proceso de intervención. Aprobación del plan de intervención. Definición de indicadores de éxito frente al proceso. Establecimiento de acuerdos del proceso.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 horas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609557"/>
                  </a:ext>
                </a:extLst>
              </a:tr>
              <a:tr h="135568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divulgación y acuerdos de proceso con el equipo.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14/08/2020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tradicional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Divulgación del objetivo del proceso de intervención.                                                                  • Presentación con el plan de intervención.                                       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• Apertura con actividad de conocimiento grupal.                                     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Presentación objetivo del proceso y estado de las 6C.                 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Mecanismo de intervención: Coaching de equipos 6.0.                           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Generación de acuerdos de coaching con el equipo.                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• Establecimiento del acuerdo Coach-Equipos frente al proceso de intervención.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888136"/>
                  </a:ext>
                </a:extLst>
              </a:tr>
              <a:tr h="64946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1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18/08/2020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equipos 6.0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de conocimiento grupal: Preséntate con el personaje con el que te identificas.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Juego Listo para definir objetivos de sesión.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Cierre con decisiones poderosas.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Asignación de embajadores.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137483"/>
                  </a:ext>
                </a:extLst>
              </a:tr>
              <a:tr h="64946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1 con el Líder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20/08/2020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Coaching Ejecutivo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Ejercicio de apertura: Ruedas preguntonas.     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tradicional de Coaching Ejecutivo: De igual a igual Ejecutivo.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 horas</a:t>
                      </a:r>
                    </a:p>
                  </a:txBody>
                  <a:tcPr marL="4875" marR="4875" marT="48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683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15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F4B37DD-CB88-422A-8224-9F1A28A56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398459"/>
              </p:ext>
            </p:extLst>
          </p:nvPr>
        </p:nvGraphicFramePr>
        <p:xfrm>
          <a:off x="231228" y="945931"/>
          <a:ext cx="11729544" cy="5638576"/>
        </p:xfrm>
        <a:graphic>
          <a:graphicData uri="http://schemas.openxmlformats.org/drawingml/2006/table">
            <a:tbl>
              <a:tblPr/>
              <a:tblGrid>
                <a:gridCol w="1387367">
                  <a:extLst>
                    <a:ext uri="{9D8B030D-6E8A-4147-A177-3AD203B41FA5}">
                      <a16:colId xmlns:a16="http://schemas.microsoft.com/office/drawing/2014/main" val="1829082422"/>
                    </a:ext>
                  </a:extLst>
                </a:gridCol>
                <a:gridCol w="1608083">
                  <a:extLst>
                    <a:ext uri="{9D8B030D-6E8A-4147-A177-3AD203B41FA5}">
                      <a16:colId xmlns:a16="http://schemas.microsoft.com/office/drawing/2014/main" val="1911158825"/>
                    </a:ext>
                  </a:extLst>
                </a:gridCol>
                <a:gridCol w="1718441">
                  <a:extLst>
                    <a:ext uri="{9D8B030D-6E8A-4147-A177-3AD203B41FA5}">
                      <a16:colId xmlns:a16="http://schemas.microsoft.com/office/drawing/2014/main" val="886194652"/>
                    </a:ext>
                  </a:extLst>
                </a:gridCol>
                <a:gridCol w="5659821">
                  <a:extLst>
                    <a:ext uri="{9D8B030D-6E8A-4147-A177-3AD203B41FA5}">
                      <a16:colId xmlns:a16="http://schemas.microsoft.com/office/drawing/2014/main" val="940316130"/>
                    </a:ext>
                  </a:extLst>
                </a:gridCol>
                <a:gridCol w="1355832">
                  <a:extLst>
                    <a:ext uri="{9D8B030D-6E8A-4147-A177-3AD203B41FA5}">
                      <a16:colId xmlns:a16="http://schemas.microsoft.com/office/drawing/2014/main" val="2233532099"/>
                    </a:ext>
                  </a:extLst>
                </a:gridCol>
              </a:tblGrid>
              <a:tr h="95841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2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25/08/2020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externa 6.0.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 con kit de tarjetas de frases incompletas.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Bingame de confianza, con pedidos y ofertas.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Reto grupal a 30 días, romprecabezas de 3000 fichas.                                                                                                                            • Dinámica conversacional en parejas "Cuenta tu historia a través de imágnes"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127297"/>
                  </a:ext>
                </a:extLst>
              </a:tr>
              <a:tr h="79359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3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1/09/2020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equipos 6.0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grupal:Lo que no conocen de mí grupal con kit de tarjetas de asociación Libre.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Retroalimentación de embajadores.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Sesión tradicional de coaching de equipos: Triqui 4R de equipos.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Asignación de nuevos embajadores.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686151"/>
                  </a:ext>
                </a:extLst>
              </a:tr>
              <a:tr h="58603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4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8/09/2020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externa 6.0.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 Lo que no conocen de mí con frases incompletas.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Revisión de logro del reto grupal.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Juego Listo con fines de compromiso grupal.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256445"/>
                  </a:ext>
                </a:extLst>
              </a:tr>
              <a:tr h="105609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5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15/09/2020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equipos 6.0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 Presentate con el animal con el que te identificas. Identificación de emociones de la semana.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Retroalimentación de embajadores.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Sesión tradicional de coaching de equipos: Rueda Mundo de Posibilidades para soluciones de problemas de equipos.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Cierre con decisiones poderosas de equipos.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Asignación de nuevos embajadores.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534636"/>
                  </a:ext>
                </a:extLst>
              </a:tr>
              <a:tr h="62877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2 con el Líder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17/09/2020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Coaching Ejecutivo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Ejercicio de apertura: Tarjetas conversacionales de liderazgo.              Ssesión tradicional de Coaching Ejecutivo: Retroalimentación ejecutiva con frases incompletas.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293494"/>
                  </a:ext>
                </a:extLst>
              </a:tr>
              <a:tr h="37237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6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22/09/2020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externa 6.0.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Facilitación externa grupal con 4R como proceso de facilitación de equipo y Juego Conversacional Estrella Preguntona.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55197"/>
                  </a:ext>
                </a:extLst>
              </a:tr>
              <a:tr h="56772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7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29/09/2020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equipos 6.0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 Dame tres.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Retroalimentación de embajadores.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Sesión juego Listo para definir obetivo de la sesión.</a:t>
                      </a:r>
                      <a:b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Asignación de nuevos embajadores.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5352" marR="5352" marT="53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69165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543E047-16B6-4FCE-A1CC-AE215AA9BCB1}"/>
              </a:ext>
            </a:extLst>
          </p:cNvPr>
          <p:cNvSpPr txBox="1"/>
          <p:nvPr/>
        </p:nvSpPr>
        <p:spPr>
          <a:xfrm>
            <a:off x="473242" y="117474"/>
            <a:ext cx="11245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Plan de Intervención: Detallado (2/3)</a:t>
            </a:r>
          </a:p>
        </p:txBody>
      </p:sp>
    </p:spTree>
    <p:extLst>
      <p:ext uri="{BB962C8B-B14F-4D97-AF65-F5344CB8AC3E}">
        <p14:creationId xmlns:p14="http://schemas.microsoft.com/office/powerpoint/2010/main" val="3321681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82FBB33-3AFE-4D90-81BB-6A18BC745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64463"/>
              </p:ext>
            </p:extLst>
          </p:nvPr>
        </p:nvGraphicFramePr>
        <p:xfrm>
          <a:off x="365371" y="955487"/>
          <a:ext cx="11461255" cy="5582140"/>
        </p:xfrm>
        <a:graphic>
          <a:graphicData uri="http://schemas.openxmlformats.org/drawingml/2006/table">
            <a:tbl>
              <a:tblPr/>
              <a:tblGrid>
                <a:gridCol w="1387089">
                  <a:extLst>
                    <a:ext uri="{9D8B030D-6E8A-4147-A177-3AD203B41FA5}">
                      <a16:colId xmlns:a16="http://schemas.microsoft.com/office/drawing/2014/main" val="3634548563"/>
                    </a:ext>
                  </a:extLst>
                </a:gridCol>
                <a:gridCol w="1166648">
                  <a:extLst>
                    <a:ext uri="{9D8B030D-6E8A-4147-A177-3AD203B41FA5}">
                      <a16:colId xmlns:a16="http://schemas.microsoft.com/office/drawing/2014/main" val="1288347412"/>
                    </a:ext>
                  </a:extLst>
                </a:gridCol>
                <a:gridCol w="1608083">
                  <a:extLst>
                    <a:ext uri="{9D8B030D-6E8A-4147-A177-3AD203B41FA5}">
                      <a16:colId xmlns:a16="http://schemas.microsoft.com/office/drawing/2014/main" val="583749228"/>
                    </a:ext>
                  </a:extLst>
                </a:gridCol>
                <a:gridCol w="6022428">
                  <a:extLst>
                    <a:ext uri="{9D8B030D-6E8A-4147-A177-3AD203B41FA5}">
                      <a16:colId xmlns:a16="http://schemas.microsoft.com/office/drawing/2014/main" val="2045202321"/>
                    </a:ext>
                  </a:extLst>
                </a:gridCol>
                <a:gridCol w="1277007">
                  <a:extLst>
                    <a:ext uri="{9D8B030D-6E8A-4147-A177-3AD203B41FA5}">
                      <a16:colId xmlns:a16="http://schemas.microsoft.com/office/drawing/2014/main" val="3485984383"/>
                    </a:ext>
                  </a:extLst>
                </a:gridCol>
              </a:tblGrid>
              <a:tr h="25487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8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6/10/2020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externa 6.0.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Círculo de reconocimientos de equipos.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31143"/>
                  </a:ext>
                </a:extLst>
              </a:tr>
              <a:tr h="99988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9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13/10/2020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equipos 6.0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 Preguntando, preguntando: Juicios y creencias.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Retroalimentación de embajadores.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Sesión tradicional de coaching de equipos: Emociones Limitantes y Potenciadoras.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Cierre con decisiones poderosas de equipos                                   .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Medición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Team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coaching 6.0. Segunda etapa.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123644"/>
                  </a:ext>
                </a:extLst>
              </a:tr>
              <a:tr h="53575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3 con el Líder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15/10/2020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Coaching Ejecutivo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Ejercicio de apertura: Tarjetas conversacionales ejecutivas.              Sesión tradicional de Coaching Ejecutivo: Rueda BPL de Buenas Prácticas de Liderazgo.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 horas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44089"/>
                  </a:ext>
                </a:extLst>
              </a:tr>
              <a:tr h="79062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10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20/10/2020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externa 6.0.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 Semáforo (más-más, menos-menos, más-menos, menos-más).                                                                                                                                         •La subasta Grupal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046110"/>
                  </a:ext>
                </a:extLst>
              </a:tr>
              <a:tr h="239243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No. 11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27/10/2020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equipos 6.0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Apertura con fines conocimiento grupal: Juego de fortalezas grupales.                                                                                                                                                       • Retroalimentación de embajadores.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Presentación de resultados.                                         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 Cierre de proceso con el juego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Bingame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.    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•Agradecimiento por la participación.                                            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•Identificación del impacto del proceso de intervención.</a:t>
                      </a:r>
                      <a:b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•Cierre del proceso con círculo de reconocimiento.                                                                                                                                                                                                                                             •Identificación de nuevas oportunidades de desarrollo con herramientas de juego.                                                                                             •Establecimiento de  nuevos indicadores de logro a través de la autogestión y empoderamiento del equipo.                                                    </a:t>
                      </a:r>
                    </a:p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•Entregables: Identificación de nuevas oportunidades de intervención, resultados del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Retest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 horas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419038"/>
                  </a:ext>
                </a:extLst>
              </a:tr>
              <a:tr h="60857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final con el líder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29/10/2020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Coaching Ejecutivo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Sesión de 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Feedback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con el líder, evaluar los resultados y la trazabilidad del desarrollo del equipo, detectado por la herramienta de aplicación Test-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Retest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del instrumento CEC “</a:t>
                      </a:r>
                      <a:r>
                        <a:rPr lang="es-MX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Team</a:t>
                      </a: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Coaching 6.0”. Se entrega copia al líder.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 horas</a:t>
                      </a:r>
                    </a:p>
                  </a:txBody>
                  <a:tcPr marL="4782" marR="4782" marT="47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641712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7E8364F-19AF-4E50-BE4F-43BCAF5F5B7C}"/>
              </a:ext>
            </a:extLst>
          </p:cNvPr>
          <p:cNvSpPr txBox="1"/>
          <p:nvPr/>
        </p:nvSpPr>
        <p:spPr>
          <a:xfrm>
            <a:off x="473241" y="0"/>
            <a:ext cx="11245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Plan de Intervención: Detallado (3/3</a:t>
            </a:r>
          </a:p>
        </p:txBody>
      </p:sp>
    </p:spTree>
    <p:extLst>
      <p:ext uri="{BB962C8B-B14F-4D97-AF65-F5344CB8AC3E}">
        <p14:creationId xmlns:p14="http://schemas.microsoft.com/office/powerpoint/2010/main" val="3534554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2123177" y="80925"/>
            <a:ext cx="794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Compromisos</a:t>
            </a:r>
            <a:endParaRPr lang="es-CO" sz="48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 flipV="1">
            <a:off x="4337209" y="827506"/>
            <a:ext cx="3517582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F1B3D7A-17E1-4756-817C-17FF9BB191DF}"/>
              </a:ext>
            </a:extLst>
          </p:cNvPr>
          <p:cNvSpPr txBox="1"/>
          <p:nvPr/>
        </p:nvSpPr>
        <p:spPr>
          <a:xfrm>
            <a:off x="5999018" y="1175263"/>
            <a:ext cx="58189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Franklin Gothic Book" panose="020B0503020102020204" pitchFamily="34" charset="0"/>
              </a:rPr>
              <a:t>Compromisos del Equipo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Conectarse a las sesiones de manera puntual.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Contar con disponibilidad a un computador y buena conexión a internet.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Motivación del equipo por parte de los líderes.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Acompañamiento de los líderes para asegurar la asistencia y participación de todos los miembros del grupo.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DB1B870-93D5-4825-B7B3-924BF256116B}"/>
              </a:ext>
            </a:extLst>
          </p:cNvPr>
          <p:cNvSpPr txBox="1"/>
          <p:nvPr/>
        </p:nvSpPr>
        <p:spPr>
          <a:xfrm>
            <a:off x="561473" y="1190429"/>
            <a:ext cx="453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Franklin Gothic Book" panose="020B0503020102020204" pitchFamily="34" charset="0"/>
              </a:rPr>
              <a:t>Compromisos de Facilitador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Puntualidad en cada sesión.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Uso de los elementos lúdicos y demás herramientas propuestas.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Análisis y seguimiento a los espacios grupales e individuales.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Entrega de los Certificados.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000" dirty="0">
                <a:latin typeface="Franklin Gothic Book" panose="020B0503020102020204" pitchFamily="34" charset="0"/>
              </a:rPr>
              <a:t>Facilitar la entrega de material de apoyo.</a:t>
            </a:r>
          </a:p>
        </p:txBody>
      </p:sp>
      <p:pic>
        <p:nvPicPr>
          <p:cNvPr id="5122" name="Picture 2" descr="Servicios electronicos | softwarecontable2014">
            <a:extLst>
              <a:ext uri="{FF2B5EF4-FFF2-40B4-BE49-F238E27FC236}">
                <a16:creationId xmlns:a16="http://schemas.microsoft.com/office/drawing/2014/main" id="{CF254B54-AB02-4357-B333-D86D7F6A9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3" t="6634" r="2338" b="8521"/>
          <a:stretch/>
        </p:blipFill>
        <p:spPr bwMode="auto">
          <a:xfrm>
            <a:off x="4106232" y="3822748"/>
            <a:ext cx="3785572" cy="232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305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2123177" y="80925"/>
            <a:ext cx="7945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Requerimientos</a:t>
            </a:r>
            <a:endParaRPr lang="es-CO" sz="48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 flipV="1">
            <a:off x="4171691" y="853042"/>
            <a:ext cx="3848606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796DB35-0A4F-4751-8E46-1B787AB19BEC}"/>
              </a:ext>
            </a:extLst>
          </p:cNvPr>
          <p:cNvSpPr txBox="1"/>
          <p:nvPr/>
        </p:nvSpPr>
        <p:spPr>
          <a:xfrm>
            <a:off x="5797489" y="2090171"/>
            <a:ext cx="56980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MX" sz="2400" dirty="0">
                <a:latin typeface="Franklin Gothic Book" panose="020B0503020102020204" pitchFamily="34" charset="0"/>
              </a:rPr>
              <a:t>Reserva de espacio en agenda de los participantes para las sesiones virtuales.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400" dirty="0">
                <a:latin typeface="Franklin Gothic Book" panose="020B0503020102020204" pitchFamily="34" charset="0"/>
              </a:rPr>
              <a:t>Disposición y participación de todos los miembros del equipo.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sz="2400" dirty="0">
                <a:latin typeface="Franklin Gothic Book" panose="020B0503020102020204" pitchFamily="34" charset="0"/>
              </a:rPr>
              <a:t>Presencia del líder del equipo en las actividades del plan de intervención.</a:t>
            </a:r>
          </a:p>
        </p:txBody>
      </p:sp>
      <p:pic>
        <p:nvPicPr>
          <p:cNvPr id="9" name="Picture 2" descr="Aspectos importantes al tomar clases virtuales - Impulsa Popular ...">
            <a:extLst>
              <a:ext uri="{FF2B5EF4-FFF2-40B4-BE49-F238E27FC236}">
                <a16:creationId xmlns:a16="http://schemas.microsoft.com/office/drawing/2014/main" id="{C8C01692-8BCA-4C10-8C9E-57D4D91CC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10" y="1845069"/>
            <a:ext cx="4751792" cy="316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994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1608848" y="52302"/>
            <a:ext cx="8974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Metodología, Duración e Intensidad</a:t>
            </a:r>
            <a:endParaRPr lang="es-CO" sz="48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1857992" y="820139"/>
            <a:ext cx="8476013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pic>
        <p:nvPicPr>
          <p:cNvPr id="6" name="Picture 2" descr="Educación virtual, el reto de las universidades regionales">
            <a:extLst>
              <a:ext uri="{FF2B5EF4-FFF2-40B4-BE49-F238E27FC236}">
                <a16:creationId xmlns:a16="http://schemas.microsoft.com/office/drawing/2014/main" id="{43B7DC85-7816-4659-A55C-138861A1B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339" y="2174983"/>
            <a:ext cx="4637529" cy="268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796DB35-0A4F-4751-8E46-1B787AB19BEC}"/>
              </a:ext>
            </a:extLst>
          </p:cNvPr>
          <p:cNvSpPr txBox="1"/>
          <p:nvPr/>
        </p:nvSpPr>
        <p:spPr>
          <a:xfrm>
            <a:off x="277091" y="860852"/>
            <a:ext cx="7301345" cy="5784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Modalidad: Virtual a través de la herramienta Zoom.</a:t>
            </a:r>
            <a:endParaRPr lang="es-CO" sz="20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Se plantea un proceso de dieciséis (16) sesiones de las cuales: Once (11) sesiones serán grupales, dos (2) sesiones se harán con el líder para medir la trazabilidad inicial y final del desarrollo del equipo, y tres (3) sesiones serán de Coaching individual para el respectivo acompañamiento al líder durante el proceso.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CO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Carga horaria total de la ejecución proyecto</a:t>
            </a: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43 horas. Las sesiones podrían extenderse de una (1) a (2) horas más de lo pautado, según la complejidad de los temas a tratar y el desarrollo de las actividades. Esto no encarece el costo final de la propuesta.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Variante: </a:t>
            </a: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número de sesiones puede variar de acuerdo a los hallazgos en el equipo.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Tiempo: 1 sesión cada 8 días: Dos meses y medio.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tiempo total invertido puede incrementarse en caso de requerirse algún ajuste en el transcurso del proceso. 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MX" sz="2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5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1608848" y="52302"/>
            <a:ext cx="8974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Inversión</a:t>
            </a:r>
            <a:endParaRPr lang="es-CO" sz="48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4759777" y="826338"/>
            <a:ext cx="2672444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0D55BD7-C5A5-4F16-A279-717D8129E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815266"/>
              </p:ext>
            </p:extLst>
          </p:nvPr>
        </p:nvGraphicFramePr>
        <p:xfrm>
          <a:off x="1496626" y="2223689"/>
          <a:ext cx="9198745" cy="3377061"/>
        </p:xfrm>
        <a:graphic>
          <a:graphicData uri="http://schemas.openxmlformats.org/drawingml/2006/table">
            <a:tbl>
              <a:tblPr/>
              <a:tblGrid>
                <a:gridCol w="3363886">
                  <a:extLst>
                    <a:ext uri="{9D8B030D-6E8A-4147-A177-3AD203B41FA5}">
                      <a16:colId xmlns:a16="http://schemas.microsoft.com/office/drawing/2014/main" val="4070444632"/>
                    </a:ext>
                  </a:extLst>
                </a:gridCol>
                <a:gridCol w="2009524">
                  <a:extLst>
                    <a:ext uri="{9D8B030D-6E8A-4147-A177-3AD203B41FA5}">
                      <a16:colId xmlns:a16="http://schemas.microsoft.com/office/drawing/2014/main" val="3304617499"/>
                    </a:ext>
                  </a:extLst>
                </a:gridCol>
                <a:gridCol w="1495914">
                  <a:extLst>
                    <a:ext uri="{9D8B030D-6E8A-4147-A177-3AD203B41FA5}">
                      <a16:colId xmlns:a16="http://schemas.microsoft.com/office/drawing/2014/main" val="1266769803"/>
                    </a:ext>
                  </a:extLst>
                </a:gridCol>
                <a:gridCol w="2329421">
                  <a:extLst>
                    <a:ext uri="{9D8B030D-6E8A-4147-A177-3AD203B41FA5}">
                      <a16:colId xmlns:a16="http://schemas.microsoft.com/office/drawing/2014/main" val="2125613166"/>
                    </a:ext>
                  </a:extLst>
                </a:gridCol>
              </a:tblGrid>
              <a:tr h="71675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Descripción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Valor por sesión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No. Sesiones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352935"/>
                  </a:ext>
                </a:extLst>
              </a:tr>
              <a:tr h="50531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Sesiones grupales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$1.000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$11.000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162685"/>
                  </a:ext>
                </a:extLst>
              </a:tr>
              <a:tr h="63730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Sesiones medición de trazabilidad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$250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$500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12284"/>
                  </a:ext>
                </a:extLst>
              </a:tr>
              <a:tr h="44702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Aplicación Test-</a:t>
                      </a:r>
                      <a:r>
                        <a:rPr lang="es-C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Retest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$1.500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$1.500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132398"/>
                  </a:ext>
                </a:extLst>
              </a:tr>
              <a:tr h="56803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Coaching Individual Ejecutivo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$500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$1.500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017960"/>
                  </a:ext>
                </a:extLst>
              </a:tr>
              <a:tr h="50261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Valor Total del Programa de Intervención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$14.500 USD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775774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0796DB35-0A4F-4751-8E46-1B787AB19BEC}"/>
              </a:ext>
            </a:extLst>
          </p:cNvPr>
          <p:cNvSpPr txBox="1"/>
          <p:nvPr/>
        </p:nvSpPr>
        <p:spPr>
          <a:xfrm>
            <a:off x="1807772" y="1333683"/>
            <a:ext cx="8713867" cy="74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Franklin Gothic Book" panose="020B0503020102020204" pitchFamily="34" charset="0"/>
              </a:rPr>
              <a:t>Inversión programa de Intervención: $14,500 dólares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005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4EA0D5-FBE7-4E83-9B2C-D923E416A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69"/>
            <a:ext cx="12192000" cy="557463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53C4BC1-5366-4265-8403-5B2FB7053586}"/>
              </a:ext>
            </a:extLst>
          </p:cNvPr>
          <p:cNvSpPr txBox="1"/>
          <p:nvPr/>
        </p:nvSpPr>
        <p:spPr>
          <a:xfrm>
            <a:off x="1608848" y="52302"/>
            <a:ext cx="8974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latin typeface="Franklin Gothic Book" panose="020B0503020102020204" pitchFamily="34" charset="0"/>
              </a:rPr>
              <a:t>Inversión</a:t>
            </a:r>
            <a:endParaRPr lang="es-CO" sz="4800" b="1" dirty="0">
              <a:latin typeface="Franklin Gothic Book" panose="020B05030201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AEC01B-55C4-488C-8119-7BF5A1AEA95F}"/>
              </a:ext>
            </a:extLst>
          </p:cNvPr>
          <p:cNvSpPr/>
          <p:nvPr/>
        </p:nvSpPr>
        <p:spPr>
          <a:xfrm>
            <a:off x="4759777" y="826338"/>
            <a:ext cx="2672444" cy="45719"/>
          </a:xfrm>
          <a:prstGeom prst="rect">
            <a:avLst/>
          </a:prstGeom>
          <a:solidFill>
            <a:srgbClr val="D6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869E11-3CE3-4917-9E83-A76EFAB7DB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3"/>
          <a:stretch/>
        </p:blipFill>
        <p:spPr>
          <a:xfrm>
            <a:off x="10521639" y="5747667"/>
            <a:ext cx="1108888" cy="1110333"/>
          </a:xfrm>
          <a:prstGeom prst="rect">
            <a:avLst/>
          </a:prstGeom>
          <a:effectLst/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796DB35-0A4F-4751-8E46-1B787AB19BEC}"/>
              </a:ext>
            </a:extLst>
          </p:cNvPr>
          <p:cNvSpPr txBox="1"/>
          <p:nvPr/>
        </p:nvSpPr>
        <p:spPr>
          <a:xfrm>
            <a:off x="847735" y="1095254"/>
            <a:ext cx="7375686" cy="5207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2000" dirty="0">
              <a:latin typeface="Franklin Gothic Book" panose="020B05030201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2000" b="1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Incluye:</a:t>
            </a:r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0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 los ejercicios y herramientas lúdicas a utilizar.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2000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Cuadernillos de trabajo.</a:t>
            </a:r>
            <a:endParaRPr lang="es-CO" sz="20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Certificados de Participación a cada asistente.</a:t>
            </a:r>
            <a:endParaRPr lang="es-CO" sz="20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Constancia de Certificación de Coaching Individual a cada líder.</a:t>
            </a:r>
            <a:endParaRPr lang="es-CO" sz="20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Resultados herramienta de intervención. Test y </a:t>
            </a:r>
            <a:r>
              <a:rPr lang="es-MX" sz="2000" dirty="0" err="1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Re-test</a:t>
            </a:r>
            <a:r>
              <a:rPr lang="es-MX" sz="20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s-MX" sz="2000" dirty="0">
              <a:latin typeface="Franklin Gothic Book" panose="020B0503020102020204" pitchFamily="34" charset="0"/>
            </a:endParaRPr>
          </a:p>
          <a:p>
            <a:r>
              <a:rPr lang="es-MX" sz="2000" b="1" dirty="0">
                <a:latin typeface="Franklin Gothic Book" panose="020B0503020102020204" pitchFamily="34" charset="0"/>
              </a:rPr>
              <a:t>No incluye:</a:t>
            </a:r>
          </a:p>
          <a:p>
            <a:pPr algn="just"/>
            <a:r>
              <a:rPr lang="es-MX" sz="2000" dirty="0">
                <a:latin typeface="Franklin Gothic Book" panose="020B0503020102020204" pitchFamily="34" charset="0"/>
              </a:rPr>
              <a:t>Gastos logísticos, entre ellos el envío de materiales físicos.</a:t>
            </a:r>
          </a:p>
          <a:p>
            <a:pPr algn="just"/>
            <a:endParaRPr lang="es-MX" sz="2000" dirty="0">
              <a:latin typeface="Franklin Gothic Book" panose="020B0503020102020204" pitchFamily="34" charset="0"/>
            </a:endParaRPr>
          </a:p>
          <a:p>
            <a:pPr algn="just"/>
            <a:r>
              <a:rPr lang="es-MX" sz="2000" b="1" dirty="0">
                <a:latin typeface="Franklin Gothic Book" panose="020B0503020102020204" pitchFamily="34" charset="0"/>
              </a:rPr>
              <a:t>Forma de pago: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000" dirty="0">
                <a:latin typeface="Franklin Gothic Book" panose="020B0503020102020204" pitchFamily="34" charset="0"/>
              </a:rPr>
              <a:t>50% anticipo, con la aceptación de la propuesta.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000" dirty="0">
                <a:latin typeface="Franklin Gothic Book" panose="020B0503020102020204" pitchFamily="34" charset="0"/>
              </a:rPr>
              <a:t>25% en la quinta sesión grupal.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s-MX" sz="2000" dirty="0">
                <a:latin typeface="Franklin Gothic Book" panose="020B0503020102020204" pitchFamily="34" charset="0"/>
              </a:rPr>
              <a:t>25% al culminar el plan de intervención.</a:t>
            </a:r>
          </a:p>
          <a:p>
            <a:pPr algn="just"/>
            <a:endParaRPr lang="es-MX" sz="2400" dirty="0">
              <a:latin typeface="Franklin Gothic Book" panose="020B0503020102020204" pitchFamily="34" charset="0"/>
            </a:endParaRPr>
          </a:p>
        </p:txBody>
      </p:sp>
      <p:pic>
        <p:nvPicPr>
          <p:cNvPr id="8194" name="Picture 2" descr="Qué es un fondo de inversión? | BBVA">
            <a:extLst>
              <a:ext uri="{FF2B5EF4-FFF2-40B4-BE49-F238E27FC236}">
                <a16:creationId xmlns:a16="http://schemas.microsoft.com/office/drawing/2014/main" id="{20F0E478-3DCA-415F-8657-8F4D0BF15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7" r="5303" b="4216"/>
          <a:stretch/>
        </p:blipFill>
        <p:spPr bwMode="auto">
          <a:xfrm>
            <a:off x="7850459" y="1027796"/>
            <a:ext cx="3963701" cy="446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56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F4F4247-ED7C-4913-864B-84C9175CE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084"/>
            <a:ext cx="12192000" cy="742784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DED9AC5-C19A-4D05-85F9-F8E81E53E4B4}"/>
              </a:ext>
            </a:extLst>
          </p:cNvPr>
          <p:cNvSpPr txBox="1"/>
          <p:nvPr/>
        </p:nvSpPr>
        <p:spPr>
          <a:xfrm>
            <a:off x="1744100" y="-58525"/>
            <a:ext cx="6321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 err="1">
                <a:latin typeface="Edwardian Script ITC" panose="030303020407070D0804" pitchFamily="66" charset="0"/>
              </a:rPr>
              <a:t>Mircaly</a:t>
            </a:r>
            <a:r>
              <a:rPr lang="es-CO" sz="7200" dirty="0">
                <a:latin typeface="Edwardian Script ITC" panose="030303020407070D0804" pitchFamily="66" charset="0"/>
              </a:rPr>
              <a:t> E. Guevara.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69A90B0A-64E0-4CDC-BAE7-7BDE11062D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05BB2C7-0936-41FF-95E4-5A8A9603BD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67" b="9179"/>
          <a:stretch/>
        </p:blipFill>
        <p:spPr>
          <a:xfrm>
            <a:off x="9704860" y="423372"/>
            <a:ext cx="2201561" cy="29817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7590" y="1033801"/>
            <a:ext cx="884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/>
              <a:t>Consultora de Negocios – Facilitadora Empresarial – Estratega en Transformaciones Culturales y Organizacionales – Mentora – Liderazgo y Negociación.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9522442" y="3765937"/>
            <a:ext cx="2513477" cy="1771979"/>
            <a:chOff x="9573956" y="3765936"/>
            <a:chExt cx="2513477" cy="1771979"/>
          </a:xfrm>
        </p:grpSpPr>
        <p:pic>
          <p:nvPicPr>
            <p:cNvPr id="10" name="Picture 2" descr="Vector Del Icono Del Correo Electrónico Línea Símbolo Abierto Del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2365" y="3765936"/>
              <a:ext cx="512163" cy="547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2"/>
            <p:cNvSpPr txBox="1"/>
            <p:nvPr/>
          </p:nvSpPr>
          <p:spPr>
            <a:xfrm>
              <a:off x="10105601" y="3860848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Mircaly@Gmail.com</a:t>
              </a:r>
            </a:p>
          </p:txBody>
        </p:sp>
        <p:pic>
          <p:nvPicPr>
            <p:cNvPr id="13" name="Picture 8" descr="Icono la tablet o el teléfono móvil, herramienta, símbol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8944" y="4395455"/>
              <a:ext cx="353246" cy="412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/>
            <p:cNvSpPr txBox="1"/>
            <p:nvPr/>
          </p:nvSpPr>
          <p:spPr>
            <a:xfrm>
              <a:off x="10183139" y="4480669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+57 310 7792320</a:t>
              </a:r>
            </a:p>
          </p:txBody>
        </p:sp>
        <p:pic>
          <p:nvPicPr>
            <p:cNvPr id="15" name="Picture 10" descr="Icono linkedin, redondo, solid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3956" y="4974060"/>
              <a:ext cx="563855" cy="563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ángulo 15"/>
            <p:cNvSpPr/>
            <p:nvPr/>
          </p:nvSpPr>
          <p:spPr>
            <a:xfrm>
              <a:off x="10056108" y="5187047"/>
              <a:ext cx="20313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O" sz="900" dirty="0">
                  <a:latin typeface="-apple-system"/>
                </a:rPr>
                <a:t>www.linkedin.com/in/mircaly-guevara-</a:t>
              </a:r>
              <a:endParaRPr lang="es-CO" sz="900" dirty="0"/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D6FA58-2EE4-41EB-9AD0-1E65433559D1}"/>
              </a:ext>
            </a:extLst>
          </p:cNvPr>
          <p:cNvSpPr txBox="1"/>
          <p:nvPr/>
        </p:nvSpPr>
        <p:spPr>
          <a:xfrm>
            <a:off x="403969" y="1980538"/>
            <a:ext cx="88712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ea typeface="HGMinchoB"/>
                <a:cs typeface="Calibri" panose="020F0502020204030204" pitchFamily="34" charset="0"/>
              </a:rPr>
              <a:t>Contribuyo con el desarrollo y crecimiento integral de profesionales, </a:t>
            </a:r>
            <a:r>
              <a:rPr lang="es-MX" dirty="0">
                <a:cs typeface="Calibri" panose="020F0502020204030204" pitchFamily="34" charset="0"/>
              </a:rPr>
              <a:t>detectando y gestionando oportunidades estratégicas de negocios y aportando soluciones, con el objetivo de desarrollar competencias que apoyen el máximo desarrollo de su potencial. </a:t>
            </a:r>
          </a:p>
          <a:p>
            <a:pPr algn="just"/>
            <a:endParaRPr lang="es-MX" dirty="0">
              <a:cs typeface="Calibri" panose="020F0502020204030204" pitchFamily="34" charset="0"/>
            </a:endParaRPr>
          </a:p>
          <a:p>
            <a:pPr algn="just"/>
            <a:r>
              <a:rPr lang="es-MX" dirty="0">
                <a:cs typeface="Calibri" panose="020F0502020204030204" pitchFamily="34" charset="0"/>
              </a:rPr>
              <a:t>Estoy enfocada en promover el liderazgo y fortalecimiento de habilidades blandas y valores dentro de los equipos de trabajo; y la capacitación permanente en procesos de ventas, negociación, liderazgo y habilidades blandas.</a:t>
            </a:r>
          </a:p>
          <a:p>
            <a:pPr algn="just"/>
            <a:endParaRPr lang="es-CO" dirty="0">
              <a:ea typeface="HGMinchoB"/>
              <a:cs typeface="Calibri" panose="020F0502020204030204" pitchFamily="34" charset="0"/>
            </a:endParaRPr>
          </a:p>
          <a:p>
            <a:pPr algn="just"/>
            <a:r>
              <a:rPr lang="es-CO" dirty="0">
                <a:ea typeface="HGMinchoB"/>
                <a:cs typeface="Calibri" panose="020F0502020204030204" pitchFamily="34" charset="0"/>
              </a:rPr>
              <a:t>Cuento con alta capacidad de análisis del entorno y tendencias del mercado, visión estratégica y optimización de recursos. Enfocándome en profundizar en la necesidad del cliente. Experta en negociación y manejo de situaciones críticas.</a:t>
            </a:r>
          </a:p>
          <a:p>
            <a:pPr algn="just"/>
            <a:endParaRPr lang="es-CO" dirty="0">
              <a:ea typeface="HGMinchoB"/>
              <a:cs typeface="Calibri" panose="020F0502020204030204" pitchFamily="34" charset="0"/>
            </a:endParaRPr>
          </a:p>
          <a:p>
            <a:pPr algn="just"/>
            <a:r>
              <a:rPr lang="es-CO" dirty="0">
                <a:ea typeface="HGMinchoB"/>
                <a:cs typeface="Calibri" panose="020F0502020204030204" pitchFamily="34" charset="0"/>
              </a:rPr>
              <a:t>Estoy orientada en el servicio al cliente interno y externo, a la mejora continua del clima organizacional, y al desarrollo y transformación de equipos y personas.</a:t>
            </a:r>
            <a:endParaRPr lang="es-MX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510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F4F4247-ED7C-4913-864B-84C9175CE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4084"/>
            <a:ext cx="12192000" cy="742784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DED9AC5-C19A-4D05-85F9-F8E81E53E4B4}"/>
              </a:ext>
            </a:extLst>
          </p:cNvPr>
          <p:cNvSpPr txBox="1"/>
          <p:nvPr/>
        </p:nvSpPr>
        <p:spPr>
          <a:xfrm>
            <a:off x="1744100" y="-58525"/>
            <a:ext cx="6321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200" dirty="0" err="1">
                <a:latin typeface="Edwardian Script ITC" panose="030303020407070D0804" pitchFamily="66" charset="0"/>
              </a:rPr>
              <a:t>Mircaly</a:t>
            </a:r>
            <a:r>
              <a:rPr lang="es-CO" sz="7200" dirty="0">
                <a:latin typeface="Edwardian Script ITC" panose="030303020407070D0804" pitchFamily="66" charset="0"/>
              </a:rPr>
              <a:t> E. Guevara.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69A90B0A-64E0-4CDC-BAE7-7BDE11062D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05BB2C7-0936-41FF-95E4-5A8A9603BD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67" b="9179"/>
          <a:stretch/>
        </p:blipFill>
        <p:spPr>
          <a:xfrm>
            <a:off x="9704860" y="423372"/>
            <a:ext cx="2201561" cy="298173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27590" y="1033801"/>
            <a:ext cx="8849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/>
              <a:t>Consultora de Negocios – Facilitadora Empresarial – Estratega en Transformaciones Culturales y Organizacionales – Mentora – Liderazgo y Negociación.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9522442" y="3765937"/>
            <a:ext cx="2513477" cy="1771979"/>
            <a:chOff x="9573956" y="3765936"/>
            <a:chExt cx="2513477" cy="1771979"/>
          </a:xfrm>
        </p:grpSpPr>
        <p:pic>
          <p:nvPicPr>
            <p:cNvPr id="10" name="Picture 2" descr="Vector Del Icono Del Correo Electrónico Línea Símbolo Abierto Del ...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2365" y="3765936"/>
              <a:ext cx="512163" cy="547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2"/>
            <p:cNvSpPr txBox="1"/>
            <p:nvPr/>
          </p:nvSpPr>
          <p:spPr>
            <a:xfrm>
              <a:off x="10105601" y="3860848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Mircaly@Gmail.com</a:t>
              </a:r>
            </a:p>
          </p:txBody>
        </p:sp>
        <p:pic>
          <p:nvPicPr>
            <p:cNvPr id="13" name="Picture 8" descr="Icono la tablet o el teléfono móvil, herramienta, símbol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8944" y="4395455"/>
              <a:ext cx="353246" cy="412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/>
            <p:cNvSpPr txBox="1"/>
            <p:nvPr/>
          </p:nvSpPr>
          <p:spPr>
            <a:xfrm>
              <a:off x="10183139" y="4480669"/>
              <a:ext cx="18008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/>
                <a:t>+57 310 7792320</a:t>
              </a:r>
            </a:p>
          </p:txBody>
        </p:sp>
        <p:pic>
          <p:nvPicPr>
            <p:cNvPr id="15" name="Picture 10" descr="Icono linkedin, redondo, solid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3956" y="4974060"/>
              <a:ext cx="563855" cy="563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ángulo 15"/>
            <p:cNvSpPr/>
            <p:nvPr/>
          </p:nvSpPr>
          <p:spPr>
            <a:xfrm>
              <a:off x="10056108" y="5187047"/>
              <a:ext cx="203132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O" sz="900" dirty="0">
                  <a:latin typeface="-apple-system"/>
                </a:rPr>
                <a:t>www.linkedin.com/in/mircaly-guevara-</a:t>
              </a:r>
              <a:endParaRPr lang="es-CO" sz="900" dirty="0"/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6ABE000-BD1F-4749-816C-E543AEFB0370}"/>
              </a:ext>
            </a:extLst>
          </p:cNvPr>
          <p:cNvSpPr txBox="1"/>
          <p:nvPr/>
        </p:nvSpPr>
        <p:spPr>
          <a:xfrm>
            <a:off x="451614" y="1914241"/>
            <a:ext cx="88496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ea typeface="HGMinchoB"/>
                <a:cs typeface="Calibri" panose="020F0502020204030204" pitchFamily="34" charset="0"/>
              </a:rPr>
              <a:t>Certificada como “Facilitador Coaching Play” (Herramientas que transforman vidas, procesos y organizaciones) actualmente cursando Certificación Internacional </a:t>
            </a:r>
            <a:r>
              <a:rPr lang="es-MX" dirty="0" err="1">
                <a:ea typeface="HGMinchoB"/>
                <a:cs typeface="Calibri" panose="020F0502020204030204" pitchFamily="34" charset="0"/>
              </a:rPr>
              <a:t>Team</a:t>
            </a:r>
            <a:r>
              <a:rPr lang="es-MX" dirty="0">
                <a:ea typeface="HGMinchoB"/>
                <a:cs typeface="Calibri" panose="020F0502020204030204" pitchFamily="34" charset="0"/>
              </a:rPr>
              <a:t> Coach 6.0: Principios, técnicas y herramientas para la intervención de equipos con metodología Coaching Play. Cuento con experiencia de más de 10 años como Coach Ejecutivo.</a:t>
            </a:r>
          </a:p>
          <a:p>
            <a:pPr algn="just"/>
            <a:endParaRPr lang="es-MX" dirty="0">
              <a:ea typeface="HGMinchoB"/>
              <a:cs typeface="Calibri" panose="020F0502020204030204" pitchFamily="34" charset="0"/>
            </a:endParaRPr>
          </a:p>
          <a:p>
            <a:pPr algn="just"/>
            <a:r>
              <a:rPr lang="es-MX" dirty="0">
                <a:cs typeface="Calibri" panose="020F0502020204030204" pitchFamily="34" charset="0"/>
              </a:rPr>
              <a:t>Mi historia profesional se resume en: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MX" dirty="0">
                <a:cs typeface="Calibri" panose="020F0502020204030204" pitchFamily="34" charset="0"/>
              </a:rPr>
              <a:t>Profesional con 29 años de experiencia comercial en el sector salud, consumo masivo.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MX" dirty="0">
                <a:cs typeface="Calibri" panose="020F0502020204030204" pitchFamily="34" charset="0"/>
              </a:rPr>
              <a:t>20 años de experiencia </a:t>
            </a:r>
            <a:r>
              <a:rPr lang="es-CO" dirty="0">
                <a:ea typeface="HGMinchoB"/>
                <a:cs typeface="Calibri" panose="020F0502020204030204" pitchFamily="34" charset="0"/>
              </a:rPr>
              <a:t>liderando equipos de ventas, mercadeo y promoción.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CO" dirty="0">
                <a:ea typeface="HGMinchoB"/>
                <a:cs typeface="Calibri" panose="020F0502020204030204" pitchFamily="34" charset="0"/>
              </a:rPr>
              <a:t>Experiencia Internacional en 9 mercados: República Dominicana, Puerto Rico, Panamá, Costa Rica, El Salvador, Honduras, Nicaragua, Colombia y Venezuela. 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CO" dirty="0">
                <a:ea typeface="HGMinchoB"/>
                <a:cs typeface="Calibri" panose="020F0502020204030204" pitchFamily="34" charset="0"/>
              </a:rPr>
              <a:t>Mas de 300 sesiones de Coaching profesional.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CO" dirty="0">
                <a:ea typeface="HGMinchoB"/>
                <a:cs typeface="Calibri" panose="020F0502020204030204" pitchFamily="34" charset="0"/>
              </a:rPr>
              <a:t>Formación: Medicina, </a:t>
            </a:r>
            <a:r>
              <a:rPr lang="es-MX" dirty="0">
                <a:ea typeface="HGMinchoB"/>
                <a:cs typeface="Calibri" panose="020F0502020204030204" pitchFamily="34" charset="0"/>
              </a:rPr>
              <a:t> Universidad Autónoma de Santo Domingo (República Dominicana) </a:t>
            </a:r>
          </a:p>
          <a:p>
            <a:pPr marL="342891" indent="-342891" algn="just">
              <a:buFont typeface="Wingdings" panose="05000000000000000000" pitchFamily="2" charset="2"/>
              <a:buChar char="v"/>
            </a:pPr>
            <a:r>
              <a:rPr lang="es-MX" dirty="0">
                <a:ea typeface="HGMinchoB"/>
                <a:cs typeface="Calibri" panose="020F0502020204030204" pitchFamily="34" charset="0"/>
              </a:rPr>
              <a:t>Post-grado en Marketing Estratégico en el Colegio de Estudios Superiores de Administración (CESA) en Bogotá, Colombia.</a:t>
            </a:r>
          </a:p>
        </p:txBody>
      </p:sp>
    </p:spTree>
    <p:extLst>
      <p:ext uri="{BB962C8B-B14F-4D97-AF65-F5344CB8AC3E}">
        <p14:creationId xmlns:p14="http://schemas.microsoft.com/office/powerpoint/2010/main" val="2978517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3514</Words>
  <Application>Microsoft Office PowerPoint</Application>
  <PresentationFormat>Panorámica</PresentationFormat>
  <Paragraphs>390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Edwardian Script ITC</vt:lpstr>
      <vt:lpstr>Franklin Gothic Book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32</cp:revision>
  <dcterms:created xsi:type="dcterms:W3CDTF">2020-07-30T14:12:01Z</dcterms:created>
  <dcterms:modified xsi:type="dcterms:W3CDTF">2020-08-10T16:52:48Z</dcterms:modified>
</cp:coreProperties>
</file>