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92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93" r:id="rId16"/>
    <p:sldId id="289" r:id="rId17"/>
    <p:sldId id="290" r:id="rId18"/>
    <p:sldId id="294" r:id="rId19"/>
    <p:sldId id="265" r:id="rId20"/>
    <p:sldId id="268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78EB0-ECEB-4C14-BCA7-DD7BA54FC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363D03-A46D-4B4F-81A6-7F33BF836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93A2E8-A9D2-4A87-8D92-BC4917E3A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2653F6-815D-49CB-A2A0-9E3F2DFE7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717497-89BE-4571-94F3-2EA3B506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980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F1D6C-54A8-4D65-B87A-57D9B84C0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7F100F-DA78-4A79-8683-F984F5B3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F25A5-3709-4A5B-9E1B-AF6A9800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31B995-45A7-46AD-9AB7-6BCF6FF58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8E6EE4-55C1-41CC-9495-DE703843C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256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016FB-83A3-4C88-8C7B-D2B2853BC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F785F8-4306-499D-A60F-6C223FB8C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4F49C5-2318-47BC-AD20-6FFEA961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584A0-CE47-4161-9912-A256A8F8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2072D7-E13B-469A-9897-E7AD3D27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463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1A721-AABA-4E15-8B85-E44D9A45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4C6FA4-4652-48D3-8ECC-FA907B3A6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9654B-50FB-431E-93E2-A5FB6DBA0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93B866-32C0-41C3-AC36-25684E542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2037AA-5ABA-4CAA-9A06-F9E71AB9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16D59E-896C-4BD3-A76D-3038FB90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16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87849-FCC3-4064-A4EE-2850FCBFD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68D8E8-7D0A-491E-A3B5-B491E7153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2FCA0C-E721-40DD-A1E2-02AE9E04D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7262FF4-290D-4D18-9655-CB72B589F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CE452C-3E47-4595-B972-81DC134B1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14437D-DC9D-4A5B-8328-9C762091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C5BB04A-0083-413F-9D30-EC388CCC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469C0C-517A-4C3B-9FBE-79B768693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83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46884-6928-4307-B9F5-E26631CF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5A88DD-BD55-4D65-B80E-FCEC68CA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BC81DD-B2E5-47D3-81C0-501DF4E64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F48D40A-2470-4BD4-B6DE-36A16A11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317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CA7E46-BFFA-4CF0-B948-18A81672E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0A7E85-ECBC-4364-A217-D2B8BAA54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C611F0-E4FE-441F-B1FC-D26EEDFD9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239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F9954-FE58-4D9B-8B5F-CFC18EFC3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AD6653-B515-4DD3-B8D8-12CA5503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891DF1-C201-4DD8-BC94-01862F249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AD7671-86CB-4F7C-9406-2FB2B0A7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5AC645-8E1F-423F-AE70-4AEB690E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ECCFCB-4E2B-491C-984F-31A03739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298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6A9AF-CCB0-4F1F-A8F0-A06FF952A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B3A3068-7ED1-4F32-870A-7D9A143FF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57CBD8-B6BC-4827-896F-F1791DCA9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DB05EA-B4BF-4CE7-B66D-8A54D978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1B9743-0A79-4FED-9F92-20D7A67D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5F4B07-3AD6-4951-9DAC-D34C3896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804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28B6F-66F6-4CE1-9ECD-7C3B68D6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5121F7-1FDE-46F8-8EE3-E74C6F346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BF3F7A-66C5-41AB-9339-476E4E155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367C47-68A8-4532-B95D-D3B3B2895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0D96B9-5434-465F-A0E6-2337963F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62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0F38C7-1479-444B-B536-36726791E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48A9B6-EAAB-40C1-9ED7-95E642F81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2A9A04-AD10-4701-A5B9-6B214DD25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3B321B-0F3C-43F0-BC3D-FA5402809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31333-07F8-472B-8351-41B98D75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534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994CAA2-454E-47DD-A825-58036C8D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26B2D-E2CD-4FCB-B0B2-B24A80E41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70C9BD-8A20-4D4B-AA39-2A58C8FD7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148EFF-B28A-4505-A6CC-1A305CBC90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C63F27-D53C-4B06-8071-9E8EC53458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196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33D729C-0DC5-44C7-93EA-13E68FF4BC47}"/>
              </a:ext>
            </a:extLst>
          </p:cNvPr>
          <p:cNvSpPr txBox="1"/>
          <p:nvPr/>
        </p:nvSpPr>
        <p:spPr>
          <a:xfrm>
            <a:off x="96982" y="93714"/>
            <a:ext cx="11783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Resultado Diagnóstico</a:t>
            </a:r>
          </a:p>
          <a:p>
            <a:pPr algn="ctr"/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</a:t>
            </a:r>
            <a:r>
              <a:rPr lang="es-MX" sz="3600" b="1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Re-test</a:t>
            </a:r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del instrumento CEC “</a:t>
            </a:r>
            <a:r>
              <a:rPr lang="es-MX" sz="3600" b="1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Team</a:t>
            </a:r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Coaching 6.0”</a:t>
            </a:r>
            <a:endParaRPr lang="es-CO" sz="36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5821A6-B14B-495E-B25F-B4F385660B60}"/>
              </a:ext>
            </a:extLst>
          </p:cNvPr>
          <p:cNvSpPr txBox="1"/>
          <p:nvPr/>
        </p:nvSpPr>
        <p:spPr>
          <a:xfrm>
            <a:off x="311726" y="5125950"/>
            <a:ext cx="11568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Intervención Equipo Ejecutivo destinado al Departamento Legal de la Empresa provincial de Energía de Córdoba.</a:t>
            </a:r>
            <a:endParaRPr lang="es-CO" sz="2800" dirty="0">
              <a:latin typeface="Franklin Gothic Book" panose="020B0503020102020204" pitchFamily="34" charset="0"/>
            </a:endParaRPr>
          </a:p>
        </p:txBody>
      </p:sp>
      <p:pic>
        <p:nvPicPr>
          <p:cNvPr id="7" name="Picture 2" descr="El enemigo silencioso del equipo de trabajo • Forbes México">
            <a:extLst>
              <a:ext uri="{FF2B5EF4-FFF2-40B4-BE49-F238E27FC236}">
                <a16:creationId xmlns:a16="http://schemas.microsoft.com/office/drawing/2014/main" id="{AE9089CC-2A6E-4756-904E-20744A131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12" y="1634222"/>
            <a:ext cx="4981576" cy="331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71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33D729C-0DC5-44C7-93EA-13E68FF4BC47}"/>
              </a:ext>
            </a:extLst>
          </p:cNvPr>
          <p:cNvSpPr txBox="1"/>
          <p:nvPr/>
        </p:nvSpPr>
        <p:spPr>
          <a:xfrm>
            <a:off x="204355" y="343096"/>
            <a:ext cx="11783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Resultado Diagnóstico</a:t>
            </a:r>
          </a:p>
          <a:p>
            <a:pPr algn="ctr"/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</a:t>
            </a:r>
            <a:r>
              <a:rPr lang="es-MX" sz="3600" b="1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Re-test</a:t>
            </a:r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del instrumento CEC “</a:t>
            </a:r>
            <a:r>
              <a:rPr lang="es-MX" sz="3600" b="1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Team</a:t>
            </a:r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Coaching 6.0”</a:t>
            </a:r>
            <a:endParaRPr lang="es-CO" sz="3600" b="1" dirty="0">
              <a:latin typeface="Franklin Gothic Book" panose="020B0503020102020204" pitchFamily="34" charset="0"/>
            </a:endParaRPr>
          </a:p>
        </p:txBody>
      </p:sp>
      <p:pic>
        <p:nvPicPr>
          <p:cNvPr id="2050" name="Picture 2" descr="LOS EMPLEADOS DE LIBRE NOMBRAMIENTO Y REMOCIÓN NO GOZAN DE ...">
            <a:extLst>
              <a:ext uri="{FF2B5EF4-FFF2-40B4-BE49-F238E27FC236}">
                <a16:creationId xmlns:a16="http://schemas.microsoft.com/office/drawing/2014/main" id="{237B7D51-5647-4ED6-88D0-1B724ABEF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683" y="1992290"/>
            <a:ext cx="6440632" cy="362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425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3E06444C-3892-4F29-B931-906EA2CF4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"/>
          <a:stretch/>
        </p:blipFill>
        <p:spPr bwMode="auto">
          <a:xfrm>
            <a:off x="1638215" y="332508"/>
            <a:ext cx="8915569" cy="5611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5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87BA42-872F-415C-99B9-55FAAC50E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93" y="214992"/>
            <a:ext cx="9198814" cy="559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64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89E1989-05D0-4C5F-BD20-B34770390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98" y="318656"/>
            <a:ext cx="10536803" cy="5660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021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C6C554C-25F5-4066-AC94-8DED2D707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29" y="0"/>
            <a:ext cx="9903541" cy="571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87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F135D61-B6EA-494C-A920-F51F96736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2" y="211098"/>
            <a:ext cx="10934995" cy="569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617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1A4FCED-B019-40C4-A0F3-3C7AE91A5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02" y="174711"/>
            <a:ext cx="9637795" cy="564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908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89AED16-0656-4974-9915-9647BFF93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835" y="0"/>
            <a:ext cx="8165206" cy="612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971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E07E679-7412-40D3-A311-28166AA43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66" y="215233"/>
            <a:ext cx="8684722" cy="57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55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685689E-F95B-4677-A9E8-33623FDC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96" y="1238277"/>
            <a:ext cx="10304008" cy="375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119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B6DAA5F-6449-4C21-B6B5-C2640383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52" y="0"/>
            <a:ext cx="8692837" cy="610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918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4ED417B-1A50-4270-BA1D-74698591A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23" y="171759"/>
            <a:ext cx="8326594" cy="5903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41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6065B41-8D29-4D7F-88E3-7EB4A51D2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24" y="1115122"/>
            <a:ext cx="11201552" cy="401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150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33D729C-0DC5-44C7-93EA-13E68FF4BC47}"/>
              </a:ext>
            </a:extLst>
          </p:cNvPr>
          <p:cNvSpPr txBox="1"/>
          <p:nvPr/>
        </p:nvSpPr>
        <p:spPr>
          <a:xfrm>
            <a:off x="204355" y="440078"/>
            <a:ext cx="11783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Síntesis del Resultado Diagnóstico</a:t>
            </a:r>
          </a:p>
          <a:p>
            <a:pPr algn="ctr"/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</a:t>
            </a:r>
            <a:r>
              <a:rPr lang="es-MX" sz="3600" b="1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Re-test</a:t>
            </a:r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del instrumento CEC “</a:t>
            </a:r>
            <a:r>
              <a:rPr lang="es-MX" sz="3600" b="1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Team</a:t>
            </a:r>
            <a:r>
              <a:rPr lang="es-MX" sz="36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Coaching 6.0”</a:t>
            </a:r>
            <a:endParaRPr lang="es-CO" sz="3600" b="1" dirty="0">
              <a:latin typeface="Franklin Gothic Book" panose="020B0503020102020204" pitchFamily="34" charset="0"/>
            </a:endParaRPr>
          </a:p>
        </p:txBody>
      </p:sp>
      <p:pic>
        <p:nvPicPr>
          <p:cNvPr id="3074" name="Picture 2" descr="Los trabajos necesitan más personas &quot;Multitask&quot; - Revista Contamos">
            <a:extLst>
              <a:ext uri="{FF2B5EF4-FFF2-40B4-BE49-F238E27FC236}">
                <a16:creationId xmlns:a16="http://schemas.microsoft.com/office/drawing/2014/main" id="{4DBF2D27-0CB7-463D-AFE2-CBC0F77FC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89" y="1954979"/>
            <a:ext cx="6084021" cy="405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083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F5190AE-B58B-4789-9450-DD28A2883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590137"/>
              </p:ext>
            </p:extLst>
          </p:nvPr>
        </p:nvGraphicFramePr>
        <p:xfrm>
          <a:off x="1592282" y="429186"/>
          <a:ext cx="9394372" cy="532276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697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7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FACTOR</a:t>
                      </a:r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 </a:t>
                      </a:r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DESCRIPCION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"/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pPr algn="just"/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NECESIDADES MANIFIESTAS DEL CLIENTE                          </a:t>
                      </a:r>
                    </a:p>
                    <a:p>
                      <a:pPr algn="just"/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¿</a:t>
                      </a:r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Qué desea el cliente?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1-.Compromiso</a:t>
                      </a:r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 del Equipo </a:t>
                      </a:r>
                    </a:p>
                    <a:p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2-.Responsabilidad del Equipo </a:t>
                      </a:r>
                    </a:p>
                    <a:p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3-. Confianza</a:t>
                      </a:r>
                    </a:p>
                    <a:p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4-. Eficiencia y Eficacia en el desarrollo del trabajo asignado </a:t>
                      </a:r>
                    </a:p>
                    <a:p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5-.Alineación de objetivos comunes gerencia y equipo</a:t>
                      </a: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57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HALLAZGOS EN LA EXPLORACIÓN DE LA SITUACIÓN DEL EQUIPO.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s-NI" sz="1400" kern="1200" dirty="0">
                          <a:latin typeface="Franklin Gothic Book" panose="020B0503020102020204" pitchFamily="34" charset="0"/>
                        </a:rPr>
                        <a:t>1-. Equipo no cuenta con</a:t>
                      </a:r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 lineamientos y manuales de trabajo.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2-. Ausencia de la misión y visión del equipo 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3-. Reconocimiento débil del buen trabajo realizado.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4-. Historia , legado no es compartida con el equipo actual.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5-. Equipo esta conformado 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    5.1 Jefes de Áreas (2)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    5.2 Personal operativo (3)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latin typeface="Franklin Gothic Book" panose="020B0503020102020204" pitchFamily="34" charset="0"/>
                        </a:rPr>
                        <a:t>6-.Falta de un proceso de inducción completo , solamente se cuenta con el proceso técnico </a:t>
                      </a:r>
                      <a:endParaRPr lang="es-NI" sz="1400" kern="1200" dirty="0">
                        <a:solidFill>
                          <a:schemeClr val="dk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2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HALLAZGOS EN LAS CARACTERÍSTICAS DEL EQUIPO.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s-NI" sz="1400" kern="120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1-.Equipo formal de pocos</a:t>
                      </a:r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 integrantes  reconocido por la organización, asignado a un departamento.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2-.Historial de selección de talentos basada en habilidades técnicas y sin elección de los lideres de equipo.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3-.Quebrantado la ley del reconocimiento ( Dar y Recibir)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4-. Ley del orden jerárquico afectada.</a:t>
                      </a:r>
                      <a:endParaRPr lang="es-NI" sz="1400" kern="1200" baseline="0" dirty="0">
                        <a:solidFill>
                          <a:schemeClr val="dk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705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EA0A696-A4BD-42EF-BE27-48CC9A696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899696"/>
              </p:ext>
            </p:extLst>
          </p:nvPr>
        </p:nvGraphicFramePr>
        <p:xfrm>
          <a:off x="964744" y="858981"/>
          <a:ext cx="10262512" cy="421959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131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1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FACTOR</a:t>
                      </a:r>
                      <a:r>
                        <a:rPr lang="es-NI" sz="1400" baseline="0" dirty="0">
                          <a:latin typeface="Franklin Gothic Book" panose="020B0503020102020204" pitchFamily="34" charset="0"/>
                        </a:rPr>
                        <a:t> </a:t>
                      </a:r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DESCRIPCION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7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HALLAZGOS EN EL ESTILO DE LIDERAZGO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s-NI" sz="1400" kern="120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1-. Manejo no adecuado de las emociones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2-.</a:t>
                      </a:r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 Replica de patrones de la gerencia en liderazgo controlador.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3-.Liderazgo estilo </a:t>
                      </a:r>
                      <a:r>
                        <a:rPr lang="es-NI" sz="1400" kern="1200" baseline="0" dirty="0" err="1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Timotel</a:t>
                      </a:r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.</a:t>
                      </a:r>
                      <a:endParaRPr lang="es-NI" sz="1400" kern="1200" dirty="0">
                        <a:solidFill>
                          <a:schemeClr val="dk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4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DISPOSICIÓN DEL LIDER PARA VALIDAR LAS NECESIDADES DE INTERVENCIÓN DEL EQUIPO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es-NI" sz="1400" kern="1200" dirty="0">
                        <a:solidFill>
                          <a:schemeClr val="dk1"/>
                        </a:solidFill>
                        <a:latin typeface="Franklin Gothic Book" panose="020B0503020102020204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NI" sz="1400" kern="120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Identificamos una disposición</a:t>
                      </a:r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 positiva y abierta al líder del equipo que nos ha solicitado la intervención , su comportamiento en el proceso ha sido muy espontaneo , abierto y colaborativo. </a:t>
                      </a:r>
                      <a:endParaRPr lang="es-NI" sz="1400" kern="1200" dirty="0">
                        <a:solidFill>
                          <a:schemeClr val="dk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6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s-NI" sz="1400" dirty="0"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es-NI" sz="1400" dirty="0">
                          <a:latin typeface="Franklin Gothic Book" panose="020B0503020102020204" pitchFamily="34" charset="0"/>
                        </a:rPr>
                        <a:t>PASOS A SEGUIR PARA LA MEDICIÓN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s-NI" sz="1400" kern="120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1-.</a:t>
                      </a:r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 Solicitud de  la entrevista con la otra líder para clarificar tipo de liderazgo en el equipo.</a:t>
                      </a:r>
                    </a:p>
                    <a:p>
                      <a:pPr marL="0" algn="l" defTabSz="914400" rtl="0" eaLnBrk="1" latinLnBrk="0" hangingPunct="1"/>
                      <a:r>
                        <a:rPr lang="es-NI" sz="1400" kern="1200" baseline="0" dirty="0">
                          <a:solidFill>
                            <a:schemeClr val="dk1"/>
                          </a:solidFill>
                          <a:latin typeface="Franklin Gothic Book" panose="020B0503020102020204" pitchFamily="34" charset="0"/>
                        </a:rPr>
                        <a:t>2-. Solicitar  intervención con el equipo completo.</a:t>
                      </a:r>
                      <a:endParaRPr lang="es-NI" sz="1400" kern="1200" dirty="0">
                        <a:solidFill>
                          <a:schemeClr val="dk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076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33D729C-0DC5-44C7-93EA-13E68FF4BC47}"/>
              </a:ext>
            </a:extLst>
          </p:cNvPr>
          <p:cNvSpPr txBox="1"/>
          <p:nvPr/>
        </p:nvSpPr>
        <p:spPr>
          <a:xfrm>
            <a:off x="204353" y="303495"/>
            <a:ext cx="11783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Perfil Profesional del Coach</a:t>
            </a:r>
            <a:endParaRPr lang="es-CO" sz="4000" b="1" dirty="0">
              <a:latin typeface="Franklin Gothic Book" panose="020B05030201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8710420-1DEB-411F-9366-AB46CC3591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67" b="9179"/>
          <a:stretch/>
        </p:blipFill>
        <p:spPr>
          <a:xfrm>
            <a:off x="4482597" y="1490172"/>
            <a:ext cx="3226803" cy="437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65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F4F4247-ED7C-4913-864B-84C9175CE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843"/>
            <a:ext cx="12192000" cy="742784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DED9AC5-C19A-4D05-85F9-F8E81E53E4B4}"/>
              </a:ext>
            </a:extLst>
          </p:cNvPr>
          <p:cNvSpPr txBox="1"/>
          <p:nvPr/>
        </p:nvSpPr>
        <p:spPr>
          <a:xfrm>
            <a:off x="1744100" y="-58525"/>
            <a:ext cx="6321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 err="1">
                <a:latin typeface="Edwardian Script ITC" panose="030303020407070D0804" pitchFamily="66" charset="0"/>
              </a:rPr>
              <a:t>Mircaly</a:t>
            </a:r>
            <a:r>
              <a:rPr lang="es-CO" sz="7200" dirty="0">
                <a:latin typeface="Edwardian Script ITC" panose="030303020407070D0804" pitchFamily="66" charset="0"/>
              </a:rPr>
              <a:t> E. Guevara.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69A90B0A-64E0-4CDC-BAE7-7BDE11062D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05BB2C7-0936-41FF-95E4-5A8A9603BD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67" b="9179"/>
          <a:stretch/>
        </p:blipFill>
        <p:spPr>
          <a:xfrm>
            <a:off x="9704860" y="423372"/>
            <a:ext cx="2201561" cy="29817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7590" y="1033801"/>
            <a:ext cx="884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/>
              <a:t>Consultora de Negocios – Facilitadora Empresarial – Estratega en Transformaciones Culturales y Organizacionales – Mentora – Liderazgo y Negociación.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9522442" y="3765937"/>
            <a:ext cx="2513477" cy="1771979"/>
            <a:chOff x="9573956" y="3765936"/>
            <a:chExt cx="2513477" cy="1771979"/>
          </a:xfrm>
        </p:grpSpPr>
        <p:pic>
          <p:nvPicPr>
            <p:cNvPr id="10" name="Picture 2" descr="Vector Del Icono Del Correo Electrónico Línea Símbolo Abierto Del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2365" y="3765936"/>
              <a:ext cx="512163" cy="547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2"/>
            <p:cNvSpPr txBox="1"/>
            <p:nvPr/>
          </p:nvSpPr>
          <p:spPr>
            <a:xfrm>
              <a:off x="10105601" y="3860848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Mircaly@Gmail.com</a:t>
              </a:r>
            </a:p>
          </p:txBody>
        </p:sp>
        <p:pic>
          <p:nvPicPr>
            <p:cNvPr id="13" name="Picture 8" descr="Icono la tablet o el teléfono móvil, herramienta, símbol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8944" y="4395455"/>
              <a:ext cx="353246" cy="412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/>
            <p:cNvSpPr txBox="1"/>
            <p:nvPr/>
          </p:nvSpPr>
          <p:spPr>
            <a:xfrm>
              <a:off x="10183139" y="4480669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+57 310 7792320</a:t>
              </a:r>
            </a:p>
          </p:txBody>
        </p:sp>
        <p:pic>
          <p:nvPicPr>
            <p:cNvPr id="15" name="Picture 10" descr="Icono linkedin, redondo, solid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3956" y="4974060"/>
              <a:ext cx="563855" cy="563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ángulo 15"/>
            <p:cNvSpPr/>
            <p:nvPr/>
          </p:nvSpPr>
          <p:spPr>
            <a:xfrm>
              <a:off x="10056108" y="5187047"/>
              <a:ext cx="20313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O" sz="900" dirty="0">
                  <a:latin typeface="-apple-system"/>
                </a:rPr>
                <a:t>www.linkedin.com/in/mircaly-guevara-</a:t>
              </a:r>
              <a:endParaRPr lang="es-CO" sz="900" dirty="0"/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D6FA58-2EE4-41EB-9AD0-1E65433559D1}"/>
              </a:ext>
            </a:extLst>
          </p:cNvPr>
          <p:cNvSpPr txBox="1"/>
          <p:nvPr/>
        </p:nvSpPr>
        <p:spPr>
          <a:xfrm>
            <a:off x="403969" y="1980538"/>
            <a:ext cx="88712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ea typeface="HGMinchoB"/>
                <a:cs typeface="Calibri" panose="020F0502020204030204" pitchFamily="34" charset="0"/>
              </a:rPr>
              <a:t>Contribuyo con el desarrollo y crecimiento integral de profesionales, </a:t>
            </a:r>
            <a:r>
              <a:rPr lang="es-MX" dirty="0">
                <a:cs typeface="Calibri" panose="020F0502020204030204" pitchFamily="34" charset="0"/>
              </a:rPr>
              <a:t>detectando y gestionando oportunidades estratégicas de negocios y aportando soluciones, con el objetivo de desarrollar competencias que apoyen el máximo desarrollo de su potencial. </a:t>
            </a:r>
          </a:p>
          <a:p>
            <a:pPr algn="just"/>
            <a:endParaRPr lang="es-MX" dirty="0">
              <a:cs typeface="Calibri" panose="020F0502020204030204" pitchFamily="34" charset="0"/>
            </a:endParaRPr>
          </a:p>
          <a:p>
            <a:pPr algn="just"/>
            <a:r>
              <a:rPr lang="es-MX" dirty="0">
                <a:cs typeface="Calibri" panose="020F0502020204030204" pitchFamily="34" charset="0"/>
              </a:rPr>
              <a:t>Estoy enfocada en promover el liderazgo y fortalecimiento de habilidades blandas y valores dentro de los equipos de trabajo; y la capacitación permanente en procesos de ventas, negociación, liderazgo y habilidades blandas.</a:t>
            </a:r>
          </a:p>
          <a:p>
            <a:pPr algn="just"/>
            <a:endParaRPr lang="es-CO" dirty="0">
              <a:ea typeface="HGMinchoB"/>
              <a:cs typeface="Calibri" panose="020F0502020204030204" pitchFamily="34" charset="0"/>
            </a:endParaRPr>
          </a:p>
          <a:p>
            <a:pPr algn="just"/>
            <a:r>
              <a:rPr lang="es-CO" dirty="0">
                <a:ea typeface="HGMinchoB"/>
                <a:cs typeface="Calibri" panose="020F0502020204030204" pitchFamily="34" charset="0"/>
              </a:rPr>
              <a:t>Cuento con alta capacidad de análisis del entorno y tendencias del mercado, visión estratégica y optimización de recursos. Enfocándome en profundizar en la necesidad del cliente. Experta en negociación y manejo de situaciones críticas.</a:t>
            </a:r>
          </a:p>
          <a:p>
            <a:pPr algn="just"/>
            <a:endParaRPr lang="es-CO" dirty="0">
              <a:ea typeface="HGMinchoB"/>
              <a:cs typeface="Calibri" panose="020F0502020204030204" pitchFamily="34" charset="0"/>
            </a:endParaRPr>
          </a:p>
          <a:p>
            <a:pPr algn="just"/>
            <a:r>
              <a:rPr lang="es-CO" dirty="0">
                <a:ea typeface="HGMinchoB"/>
                <a:cs typeface="Calibri" panose="020F0502020204030204" pitchFamily="34" charset="0"/>
              </a:rPr>
              <a:t>Estoy orientada en el servicio al cliente interno y externo, a la mejora continua del clima organizacional, y al desarrollo y transformación de equipos y personas.</a:t>
            </a:r>
            <a:endParaRPr lang="es-MX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510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F4F4247-ED7C-4913-864B-84C9175CE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084"/>
            <a:ext cx="12192000" cy="742784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DED9AC5-C19A-4D05-85F9-F8E81E53E4B4}"/>
              </a:ext>
            </a:extLst>
          </p:cNvPr>
          <p:cNvSpPr txBox="1"/>
          <p:nvPr/>
        </p:nvSpPr>
        <p:spPr>
          <a:xfrm>
            <a:off x="1744100" y="-58525"/>
            <a:ext cx="6321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 err="1">
                <a:latin typeface="Edwardian Script ITC" panose="030303020407070D0804" pitchFamily="66" charset="0"/>
              </a:rPr>
              <a:t>Mircaly</a:t>
            </a:r>
            <a:r>
              <a:rPr lang="es-CO" sz="7200" dirty="0">
                <a:latin typeface="Edwardian Script ITC" panose="030303020407070D0804" pitchFamily="66" charset="0"/>
              </a:rPr>
              <a:t> E. Guevara.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69A90B0A-64E0-4CDC-BAE7-7BDE11062D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05BB2C7-0936-41FF-95E4-5A8A9603BD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67" b="9179"/>
          <a:stretch/>
        </p:blipFill>
        <p:spPr>
          <a:xfrm>
            <a:off x="9704860" y="423372"/>
            <a:ext cx="2201561" cy="29817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7590" y="1033801"/>
            <a:ext cx="884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/>
              <a:t>Consultora de Negocios – Facilitadora Empresarial – Estratega en Transformaciones Culturales y Organizacionales – Mentora – Liderazgo y Negociación.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9522442" y="3765937"/>
            <a:ext cx="2513477" cy="1771979"/>
            <a:chOff x="9573956" y="3765936"/>
            <a:chExt cx="2513477" cy="1771979"/>
          </a:xfrm>
        </p:grpSpPr>
        <p:pic>
          <p:nvPicPr>
            <p:cNvPr id="10" name="Picture 2" descr="Vector Del Icono Del Correo Electrónico Línea Símbolo Abierto Del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2365" y="3765936"/>
              <a:ext cx="512163" cy="547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2"/>
            <p:cNvSpPr txBox="1"/>
            <p:nvPr/>
          </p:nvSpPr>
          <p:spPr>
            <a:xfrm>
              <a:off x="10105601" y="3860848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Mircaly@Gmail.com</a:t>
              </a:r>
            </a:p>
          </p:txBody>
        </p:sp>
        <p:pic>
          <p:nvPicPr>
            <p:cNvPr id="13" name="Picture 8" descr="Icono la tablet o el teléfono móvil, herramienta, símbol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8944" y="4395455"/>
              <a:ext cx="353246" cy="412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/>
            <p:cNvSpPr txBox="1"/>
            <p:nvPr/>
          </p:nvSpPr>
          <p:spPr>
            <a:xfrm>
              <a:off x="10183139" y="4480669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+57 310 7792320</a:t>
              </a:r>
            </a:p>
          </p:txBody>
        </p:sp>
        <p:pic>
          <p:nvPicPr>
            <p:cNvPr id="15" name="Picture 10" descr="Icono linkedin, redondo, solid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3956" y="4974060"/>
              <a:ext cx="563855" cy="563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ángulo 15"/>
            <p:cNvSpPr/>
            <p:nvPr/>
          </p:nvSpPr>
          <p:spPr>
            <a:xfrm>
              <a:off x="10056108" y="5187047"/>
              <a:ext cx="20313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O" sz="900" dirty="0">
                  <a:latin typeface="-apple-system"/>
                </a:rPr>
                <a:t>www.linkedin.com/in/mircaly-guevara-</a:t>
              </a:r>
              <a:endParaRPr lang="es-CO" sz="900" dirty="0"/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6ABE000-BD1F-4749-816C-E543AEFB0370}"/>
              </a:ext>
            </a:extLst>
          </p:cNvPr>
          <p:cNvSpPr txBox="1"/>
          <p:nvPr/>
        </p:nvSpPr>
        <p:spPr>
          <a:xfrm>
            <a:off x="451614" y="1914241"/>
            <a:ext cx="88496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ea typeface="HGMinchoB"/>
                <a:cs typeface="Calibri" panose="020F0502020204030204" pitchFamily="34" charset="0"/>
              </a:rPr>
              <a:t>Certificada como “Facilitador Coaching Play” (Herramientas que transforman vidas, procesos y organizaciones) actualmente cursando Certificación Internacional </a:t>
            </a:r>
            <a:r>
              <a:rPr lang="es-MX" dirty="0" err="1">
                <a:ea typeface="HGMinchoB"/>
                <a:cs typeface="Calibri" panose="020F0502020204030204" pitchFamily="34" charset="0"/>
              </a:rPr>
              <a:t>Team</a:t>
            </a:r>
            <a:r>
              <a:rPr lang="es-MX" dirty="0">
                <a:ea typeface="HGMinchoB"/>
                <a:cs typeface="Calibri" panose="020F0502020204030204" pitchFamily="34" charset="0"/>
              </a:rPr>
              <a:t> Coach 6.0: Principios, técnicas y herramientas para la intervención de equipos con metodología Coaching Play. Cuento con experiencia de más de 10 años como Coach Ejecutivo.</a:t>
            </a:r>
          </a:p>
          <a:p>
            <a:pPr algn="just"/>
            <a:endParaRPr lang="es-MX" dirty="0">
              <a:ea typeface="HGMinchoB"/>
              <a:cs typeface="Calibri" panose="020F0502020204030204" pitchFamily="34" charset="0"/>
            </a:endParaRPr>
          </a:p>
          <a:p>
            <a:pPr algn="just"/>
            <a:r>
              <a:rPr lang="es-MX" dirty="0">
                <a:cs typeface="Calibri" panose="020F0502020204030204" pitchFamily="34" charset="0"/>
              </a:rPr>
              <a:t>Mi historia profesional se resume en: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MX" dirty="0">
                <a:cs typeface="Calibri" panose="020F0502020204030204" pitchFamily="34" charset="0"/>
              </a:rPr>
              <a:t>Profesional con 29 años de experiencia comercial en el sector salud, consumo masivo.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MX" dirty="0">
                <a:cs typeface="Calibri" panose="020F0502020204030204" pitchFamily="34" charset="0"/>
              </a:rPr>
              <a:t>20 años de experiencia </a:t>
            </a:r>
            <a:r>
              <a:rPr lang="es-CO" dirty="0">
                <a:ea typeface="HGMinchoB"/>
                <a:cs typeface="Calibri" panose="020F0502020204030204" pitchFamily="34" charset="0"/>
              </a:rPr>
              <a:t>liderando equipos de ventas, mercadeo y promoción.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CO" dirty="0">
                <a:ea typeface="HGMinchoB"/>
                <a:cs typeface="Calibri" panose="020F0502020204030204" pitchFamily="34" charset="0"/>
              </a:rPr>
              <a:t>Experiencia Internacional en 9 mercados: República Dominicana, Puerto Rico, Panamá, Costa Rica, El Salvador, Honduras, Nicaragua, Colombia y Venezuela. 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CO" dirty="0">
                <a:ea typeface="HGMinchoB"/>
                <a:cs typeface="Calibri" panose="020F0502020204030204" pitchFamily="34" charset="0"/>
              </a:rPr>
              <a:t>Mas de 300 sesiones de Coaching profesional.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CO" dirty="0">
                <a:ea typeface="HGMinchoB"/>
                <a:cs typeface="Calibri" panose="020F0502020204030204" pitchFamily="34" charset="0"/>
              </a:rPr>
              <a:t>Formación: Medicina, </a:t>
            </a:r>
            <a:r>
              <a:rPr lang="es-MX" dirty="0">
                <a:ea typeface="HGMinchoB"/>
                <a:cs typeface="Calibri" panose="020F0502020204030204" pitchFamily="34" charset="0"/>
              </a:rPr>
              <a:t> Universidad Autónoma de Santo Domingo (República Dominicana) 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MX" dirty="0">
                <a:ea typeface="HGMinchoB"/>
                <a:cs typeface="Calibri" panose="020F0502020204030204" pitchFamily="34" charset="0"/>
              </a:rPr>
              <a:t>Post-grado en Marketing Estratégico en el Colegio de Estudios Superiores de Administración (CESA) en Bogotá, Colombia.</a:t>
            </a:r>
          </a:p>
        </p:txBody>
      </p:sp>
    </p:spTree>
    <p:extLst>
      <p:ext uri="{BB962C8B-B14F-4D97-AF65-F5344CB8AC3E}">
        <p14:creationId xmlns:p14="http://schemas.microsoft.com/office/powerpoint/2010/main" val="2978517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749</Words>
  <Application>Microsoft Office PowerPoint</Application>
  <PresentationFormat>Panorámica</PresentationFormat>
  <Paragraphs>81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Edwardian Script ITC</vt:lpstr>
      <vt:lpstr>Franklin Gothic Book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37</cp:revision>
  <dcterms:created xsi:type="dcterms:W3CDTF">2020-07-30T14:12:01Z</dcterms:created>
  <dcterms:modified xsi:type="dcterms:W3CDTF">2020-08-10T19:41:54Z</dcterms:modified>
</cp:coreProperties>
</file>