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315" r:id="rId3"/>
    <p:sldId id="263" r:id="rId4"/>
    <p:sldId id="316" r:id="rId5"/>
    <p:sldId id="256" r:id="rId6"/>
    <p:sldId id="310" r:id="rId7"/>
    <p:sldId id="257" r:id="rId8"/>
    <p:sldId id="303" r:id="rId9"/>
    <p:sldId id="304" r:id="rId10"/>
    <p:sldId id="305" r:id="rId11"/>
    <p:sldId id="266" r:id="rId12"/>
    <p:sldId id="267" r:id="rId13"/>
    <p:sldId id="306" r:id="rId14"/>
    <p:sldId id="307" r:id="rId15"/>
    <p:sldId id="308" r:id="rId16"/>
    <p:sldId id="309" r:id="rId17"/>
    <p:sldId id="313" r:id="rId18"/>
    <p:sldId id="273" r:id="rId19"/>
    <p:sldId id="286" r:id="rId20"/>
    <p:sldId id="288" r:id="rId21"/>
    <p:sldId id="289" r:id="rId22"/>
    <p:sldId id="290" r:id="rId23"/>
    <p:sldId id="291" r:id="rId24"/>
    <p:sldId id="281" r:id="rId25"/>
    <p:sldId id="282" r:id="rId26"/>
    <p:sldId id="292" r:id="rId27"/>
    <p:sldId id="293" r:id="rId28"/>
    <p:sldId id="294" r:id="rId29"/>
    <p:sldId id="314" r:id="rId30"/>
    <p:sldId id="298" r:id="rId3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993366"/>
    <a:srgbClr val="660033"/>
    <a:srgbClr val="3318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CABA41-82DC-47FF-B850-D6E2F4FF3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EC4404-AC8E-4BA1-9219-0D16B3328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BF6716-4017-40D0-9271-8E59CA656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AFAA5F-2C10-4408-AD82-1BF3748A2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614272-4489-4AD8-8F8F-DCDA50DF9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9545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9EFEE5-6D5A-483D-BE72-53CFB56E0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C92D10-20FA-4423-8680-04DC69681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34121C-FEA7-407B-AEAC-276576AF4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B58858-A8AE-4305-9611-26D9E2EE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002B0A-9BFF-401A-ADCE-C21213315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6956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FEB452-2AF3-4DF3-AC03-ACDB9179A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337950-544D-4E68-8762-476C83F74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8D4DFC-A4DD-4AB9-9C83-359A64469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16FD2D-B25E-47CD-AB56-826541394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538D6D-1B79-4F04-A765-2FBAD129E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999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98A75F-2ED6-4134-A962-C78BF0E94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2BA5C6-488D-4FD2-8ABD-7296245C39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3B6DC89-B890-46A8-9862-426EF6C5F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86EDC0-56B9-4A38-AC7F-F4B2B68F2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635DAA1-10C8-422E-9716-CFB01ED47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B4DA61-0D71-48C8-9989-665ED0FF1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4243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7FE98A-465D-4C06-B529-456E7151F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161C65-6EEF-463F-971E-E80A9F44A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CCCEDB4-5CBC-4924-A1AB-E89A31706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1F0D7B4-B368-4175-913A-D2F1F67B85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0E63644-2C1F-41C6-8134-0593C650FC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D63B7-88EC-4078-A978-A287DDD5B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9B174D5-464C-4C99-85A6-EA534783A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5F5A932-46F0-4FDA-95EB-741658262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3149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C819AB-156E-4D1F-A5D7-D230C6D76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8B12C6F-18DF-40AF-A28C-1E421191E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E286558-CA7B-40EB-A7FB-9041F4F34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64E30B0-A545-4968-B98F-315C38AA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837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5AC5535-2728-4C90-88B9-D963267C6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AB2DA8E-1218-44F8-B082-8467EFA9A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69360-2CC8-4112-868A-068861B7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484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106F7B-BA78-4947-8E01-3A5C0CE93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0EFDA2-97D1-481C-8866-0852CD38A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4CCBB5C-841D-482A-9737-64121ED929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D87BDA-D543-4B87-AD0A-EF95150EE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1DC7DC-6669-48E3-9C99-C09258BC2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E18324-E2D8-4690-80C4-B8580B26C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5461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4E5FE0-E983-4DBF-9742-C37188289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3A1D3A-63D9-4A43-8AEB-1A4DF9226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8DEEAFB-528E-4EC3-9E32-7A50B3AB8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B2C0ED-4898-4381-B580-C528A5464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4973236-3FB9-4C9E-8496-D12BD330E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ACE676-BC76-46BF-B1E4-B16006F24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4385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E0250F-7CAF-42ED-9748-B23C3AE1A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6487442-11D4-4E71-A7BF-5CBF20DFC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6628E5-27CD-4596-8D42-67CC482E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4B2D6F-2EC9-47CD-AB74-EC5CC7E89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827B5F-94D3-4FEF-A45A-6144D2CBA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3084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B62190-87F6-4C13-9DA5-6768E6FD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B6132E3-5A4C-44B9-8066-D290C68BA9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0BEF6A-BC51-480A-AA15-A5D9DAE71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2056EA-8700-4691-92E4-71F93CF28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564777-B5DC-4623-B88F-CEB7172A5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809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065E411-7634-4ADF-8A49-653F33167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CBFBD2-A9A0-43E3-B59B-D2878CE3E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A830B0-3121-4FE4-8B3F-77C020B89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A8C445-B033-4A60-A72A-F7F206BE8F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080317-6E08-44D5-AF3B-D10053131E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4649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us02web.zoom.us/rec/share/1MptcK-rrU1If6v_wU_FUY87PL_Yaaa8hCNKrvQImk4CluvwDgRWTXbYgjz6oPri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4D5A35D-C1BE-47A5-A7F7-3F7C9A0CE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13" y="0"/>
            <a:ext cx="9215602" cy="690878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769E9AFB-73E8-416E-A559-10BCA1C2A6D7}"/>
              </a:ext>
            </a:extLst>
          </p:cNvPr>
          <p:cNvSpPr/>
          <p:nvPr/>
        </p:nvSpPr>
        <p:spPr>
          <a:xfrm>
            <a:off x="3564836" y="1060174"/>
            <a:ext cx="4876798" cy="4861252"/>
          </a:xfrm>
          <a:prstGeom prst="ellipse">
            <a:avLst/>
          </a:prstGeom>
          <a:solidFill>
            <a:srgbClr val="331852"/>
          </a:solidFill>
          <a:ln>
            <a:solidFill>
              <a:srgbClr val="341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789252-C87F-4A7C-BCE1-6669FB4737CD}"/>
              </a:ext>
            </a:extLst>
          </p:cNvPr>
          <p:cNvSpPr txBox="1"/>
          <p:nvPr/>
        </p:nvSpPr>
        <p:spPr>
          <a:xfrm>
            <a:off x="3690731" y="2333057"/>
            <a:ext cx="46250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b="1" dirty="0">
                <a:solidFill>
                  <a:schemeClr val="bg1"/>
                </a:solidFill>
                <a:latin typeface="Franklin Gothic Heavy" panose="020B0903020102020204" pitchFamily="34" charset="0"/>
              </a:rPr>
              <a:t>La Subasta</a:t>
            </a:r>
          </a:p>
          <a:p>
            <a:pPr algn="ctr"/>
            <a:r>
              <a:rPr lang="es-CO" sz="6000" b="1" dirty="0">
                <a:solidFill>
                  <a:schemeClr val="bg1"/>
                </a:solidFill>
                <a:latin typeface="Franklin Gothic Heavy" panose="020B0903020102020204" pitchFamily="34" charset="0"/>
              </a:rPr>
              <a:t>Grupal</a:t>
            </a:r>
            <a:endParaRPr lang="es-CO" sz="5400" b="1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883F03-7C87-4A1D-906D-94366719289A}"/>
              </a:ext>
            </a:extLst>
          </p:cNvPr>
          <p:cNvSpPr txBox="1"/>
          <p:nvPr/>
        </p:nvSpPr>
        <p:spPr>
          <a:xfrm>
            <a:off x="9833113" y="6457890"/>
            <a:ext cx="25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Franklin Gothic Heavy" panose="020B0903020102020204" pitchFamily="34" charset="0"/>
              </a:rPr>
              <a:t>TEAM COACH 6.0.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EE363C2-F054-43CC-800E-602A117F1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421823"/>
            <a:ext cx="2743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49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58305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INTRODUCCIÓN 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5600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FB34121-A2AF-4BDA-9862-1DE1DB5FE9D6}"/>
              </a:ext>
            </a:extLst>
          </p:cNvPr>
          <p:cNvSpPr txBox="1"/>
          <p:nvPr/>
        </p:nvSpPr>
        <p:spPr>
          <a:xfrm>
            <a:off x="801757" y="1795328"/>
            <a:ext cx="105884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 smtClean="0">
                <a:latin typeface="Century Gothic" panose="020B0502020202020204" pitchFamily="34" charset="0"/>
              </a:rPr>
              <a:t>El ejercicio de la </a:t>
            </a:r>
            <a:r>
              <a:rPr lang="es-CO" sz="2400" b="1" dirty="0" smtClean="0">
                <a:latin typeface="Century Gothic" panose="020B0502020202020204" pitchFamily="34" charset="0"/>
              </a:rPr>
              <a:t>SUBASTA GRUPAL </a:t>
            </a:r>
            <a:r>
              <a:rPr lang="es-CO" sz="2400" dirty="0" smtClean="0">
                <a:latin typeface="Century Gothic" panose="020B0502020202020204" pitchFamily="34" charset="0"/>
              </a:rPr>
              <a:t>se desarrolla como ejercicio practico para la </a:t>
            </a:r>
            <a:r>
              <a:rPr lang="es-ES" sz="2400" dirty="0" smtClean="0">
                <a:latin typeface="Century Gothic" panose="020B0502020202020204" pitchFamily="34" charset="0"/>
              </a:rPr>
              <a:t>Certificación </a:t>
            </a:r>
            <a:r>
              <a:rPr lang="es-ES" sz="2400" dirty="0">
                <a:latin typeface="Century Gothic" panose="020B0502020202020204" pitchFamily="34" charset="0"/>
              </a:rPr>
              <a:t>de Equipos </a:t>
            </a:r>
            <a:r>
              <a:rPr lang="es-ES" sz="2400" dirty="0" err="1">
                <a:latin typeface="Century Gothic" panose="020B0502020202020204" pitchFamily="34" charset="0"/>
              </a:rPr>
              <a:t>Team</a:t>
            </a:r>
            <a:r>
              <a:rPr lang="es-ES" sz="2400" dirty="0">
                <a:latin typeface="Century Gothic" panose="020B0502020202020204" pitchFamily="34" charset="0"/>
              </a:rPr>
              <a:t> Coach 6.0. de Coaching </a:t>
            </a:r>
            <a:r>
              <a:rPr lang="es-ES" sz="2400" dirty="0" smtClean="0">
                <a:latin typeface="Century Gothic" panose="020B0502020202020204" pitchFamily="34" charset="0"/>
              </a:rPr>
              <a:t>Play, el cual tiene como objetivo desarrollar procesos de intervención de manera individual y grupal. </a:t>
            </a:r>
          </a:p>
          <a:p>
            <a:pPr algn="just"/>
            <a:endParaRPr lang="es-ES" sz="2400" dirty="0" smtClean="0">
              <a:latin typeface="Century Gothic" panose="020B0502020202020204" pitchFamily="34" charset="0"/>
            </a:endParaRPr>
          </a:p>
          <a:p>
            <a:pPr algn="just"/>
            <a:r>
              <a:rPr lang="es-ES" sz="2400" dirty="0" smtClean="0">
                <a:latin typeface="Century Gothic" panose="020B0502020202020204" pitchFamily="34" charset="0"/>
              </a:rPr>
              <a:t>En esta oportunidad el ejercicio </a:t>
            </a:r>
            <a:r>
              <a:rPr lang="es-CO" sz="2400" dirty="0">
                <a:latin typeface="Century Gothic" panose="020B0502020202020204" pitchFamily="34" charset="0"/>
              </a:rPr>
              <a:t>de la </a:t>
            </a:r>
            <a:r>
              <a:rPr lang="es-CO" sz="2400" b="1" dirty="0">
                <a:latin typeface="Century Gothic" panose="020B0502020202020204" pitchFamily="34" charset="0"/>
              </a:rPr>
              <a:t>SUBASTA GRUPAL </a:t>
            </a:r>
            <a:r>
              <a:rPr lang="es-CO" sz="2400" dirty="0" smtClean="0">
                <a:latin typeface="Century Gothic" panose="020B0502020202020204" pitchFamily="34" charset="0"/>
              </a:rPr>
              <a:t>se trabajo de manera grupal, con el fin de identificar los objetivos individuales y grupales, logrando alcanzar las metas propuestas por cada unos de los miembros de equipo. </a:t>
            </a:r>
            <a:endParaRPr lang="es-CO" sz="2400" dirty="0">
              <a:latin typeface="Century Gothic" panose="020B0502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883778" y="1009974"/>
            <a:ext cx="43460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1600" b="1" i="1" dirty="0">
                <a:solidFill>
                  <a:srgbClr val="660033"/>
                </a:solidFill>
                <a:latin typeface="Century Gothic" panose="020B0502020202020204" pitchFamily="34" charset="0"/>
              </a:rPr>
              <a:t>JUEGO CONVERSACIONAL PARA EQUIPOS</a:t>
            </a:r>
            <a:endParaRPr lang="es-CO" sz="1400" b="1" i="1" dirty="0">
              <a:solidFill>
                <a:srgbClr val="660033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26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58305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OBJETIVOS DE LA SESIÓN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5600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FB34121-A2AF-4BDA-9862-1DE1DB5FE9D6}"/>
              </a:ext>
            </a:extLst>
          </p:cNvPr>
          <p:cNvSpPr txBox="1"/>
          <p:nvPr/>
        </p:nvSpPr>
        <p:spPr>
          <a:xfrm>
            <a:off x="801756" y="1517886"/>
            <a:ext cx="1058848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 smtClean="0">
                <a:latin typeface="Century Gothic" panose="020B0502020202020204" pitchFamily="34" charset="0"/>
              </a:rPr>
              <a:t>Al inicio del ejercicio se </a:t>
            </a:r>
            <a:r>
              <a:rPr lang="es-CO" sz="2400" dirty="0">
                <a:latin typeface="Century Gothic" panose="020B0502020202020204" pitchFamily="34" charset="0"/>
              </a:rPr>
              <a:t>plantearon acuerdos y </a:t>
            </a:r>
            <a:r>
              <a:rPr lang="es-CO" sz="2400" dirty="0" smtClean="0">
                <a:latin typeface="Century Gothic" panose="020B0502020202020204" pitchFamily="34" charset="0"/>
              </a:rPr>
              <a:t>compromisos, para </a:t>
            </a:r>
            <a:r>
              <a:rPr lang="es-CO" sz="2400" dirty="0">
                <a:latin typeface="Century Gothic" panose="020B0502020202020204" pitchFamily="34" charset="0"/>
              </a:rPr>
              <a:t>el desarrollo </a:t>
            </a:r>
            <a:r>
              <a:rPr lang="es-CO" sz="2400" dirty="0" smtClean="0">
                <a:latin typeface="Century Gothic" panose="020B0502020202020204" pitchFamily="34" charset="0"/>
              </a:rPr>
              <a:t>de la actividad.  </a:t>
            </a: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>
                <a:latin typeface="Century Gothic" panose="020B0502020202020204" pitchFamily="34" charset="0"/>
              </a:rPr>
              <a:t>Durante el ejercicio se identificaron las fortalezas y oportunidades de mejora de cada uno de los consultores. </a:t>
            </a: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>
                <a:latin typeface="Century Gothic" panose="020B0502020202020204" pitchFamily="34" charset="0"/>
              </a:rPr>
              <a:t>Se </a:t>
            </a:r>
            <a:r>
              <a:rPr lang="es-CO" sz="2400" dirty="0" smtClean="0">
                <a:latin typeface="Century Gothic" panose="020B0502020202020204" pitchFamily="34" charset="0"/>
              </a:rPr>
              <a:t>plantearon habilidades </a:t>
            </a:r>
            <a:r>
              <a:rPr lang="es-CO" sz="2400" dirty="0">
                <a:latin typeface="Century Gothic" panose="020B0502020202020204" pitchFamily="34" charset="0"/>
              </a:rPr>
              <a:t>y potencial del equipo </a:t>
            </a:r>
            <a:r>
              <a:rPr lang="es-CO" sz="2400" dirty="0" smtClean="0">
                <a:latin typeface="Century Gothic" panose="020B0502020202020204" pitchFamily="34" charset="0"/>
              </a:rPr>
              <a:t>de consultor. </a:t>
            </a: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 smtClean="0">
                <a:latin typeface="Century Gothic" panose="020B0502020202020204" pitchFamily="34" charset="0"/>
              </a:rPr>
              <a:t>Se identificaron acciones de mejora y recomendaciones. </a:t>
            </a: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660033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883778" y="1018418"/>
            <a:ext cx="43460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1600" b="1" i="1" dirty="0">
                <a:solidFill>
                  <a:srgbClr val="660033"/>
                </a:solidFill>
                <a:latin typeface="Century Gothic" panose="020B0502020202020204" pitchFamily="34" charset="0"/>
              </a:rPr>
              <a:t>JUEGO CONVERSACIONAL PARA EQUIPOS</a:t>
            </a:r>
            <a:endParaRPr lang="es-CO" sz="1400" b="1" i="1" dirty="0">
              <a:solidFill>
                <a:srgbClr val="660033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33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58305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INFORMACIÓN GENERAL 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5600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Rectángulo 1"/>
          <p:cNvSpPr/>
          <p:nvPr/>
        </p:nvSpPr>
        <p:spPr>
          <a:xfrm>
            <a:off x="3883778" y="1018418"/>
            <a:ext cx="43460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1600" b="1" i="1" dirty="0">
                <a:solidFill>
                  <a:srgbClr val="660033"/>
                </a:solidFill>
                <a:latin typeface="Century Gothic" panose="020B0502020202020204" pitchFamily="34" charset="0"/>
              </a:rPr>
              <a:t>JUEGO CONVERSACIONAL PARA EQUIPOS</a:t>
            </a:r>
            <a:endParaRPr lang="es-CO" sz="1400" b="1" i="1" dirty="0">
              <a:solidFill>
                <a:srgbClr val="660033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639F2FE-D6DF-45FD-99C4-787C0E8CF628}"/>
              </a:ext>
            </a:extLst>
          </p:cNvPr>
          <p:cNvSpPr txBox="1"/>
          <p:nvPr/>
        </p:nvSpPr>
        <p:spPr>
          <a:xfrm>
            <a:off x="762566" y="1629260"/>
            <a:ext cx="1058848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 smtClean="0">
                <a:latin typeface="Century Gothic" panose="020B0502020202020204" pitchFamily="34" charset="0"/>
              </a:rPr>
              <a:t>Fecha </a:t>
            </a:r>
            <a:r>
              <a:rPr lang="es-CO" sz="1600" b="1" dirty="0">
                <a:latin typeface="Century Gothic" panose="020B0502020202020204" pitchFamily="34" charset="0"/>
              </a:rPr>
              <a:t>de </a:t>
            </a:r>
            <a:r>
              <a:rPr lang="es-CO" sz="1600" b="1" dirty="0" smtClean="0">
                <a:latin typeface="Century Gothic" panose="020B0502020202020204" pitchFamily="34" charset="0"/>
              </a:rPr>
              <a:t>desarrollo: </a:t>
            </a:r>
            <a:r>
              <a:rPr lang="es-CO" sz="1600" dirty="0">
                <a:latin typeface="Century Gothic" panose="020B0502020202020204" pitchFamily="34" charset="0"/>
              </a:rPr>
              <a:t>Domingo 19 de julio de </a:t>
            </a:r>
            <a:r>
              <a:rPr lang="es-CO" sz="1600" dirty="0" smtClean="0">
                <a:latin typeface="Century Gothic" panose="020B0502020202020204" pitchFamily="34" charset="0"/>
              </a:rPr>
              <a:t>2020</a:t>
            </a:r>
          </a:p>
          <a:p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b="1" dirty="0" smtClean="0">
                <a:latin typeface="Century Gothic" panose="020B0502020202020204" pitchFamily="34" charset="0"/>
              </a:rPr>
              <a:t>Horario:</a:t>
            </a:r>
            <a:r>
              <a:rPr lang="es-CO" sz="1600" dirty="0" smtClean="0">
                <a:latin typeface="Century Gothic" panose="020B0502020202020204" pitchFamily="34" charset="0"/>
              </a:rPr>
              <a:t> 3:30 p.m. hora Colombia </a:t>
            </a:r>
          </a:p>
          <a:p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b="1" dirty="0" smtClean="0">
                <a:latin typeface="Century Gothic" panose="020B0502020202020204" pitchFamily="34" charset="0"/>
              </a:rPr>
              <a:t>Espacio</a:t>
            </a:r>
            <a:r>
              <a:rPr lang="es-CO" sz="1600" dirty="0" smtClean="0">
                <a:latin typeface="Century Gothic" panose="020B0502020202020204" pitchFamily="34" charset="0"/>
              </a:rPr>
              <a:t>: Actividad desarrollada por ZOOM </a:t>
            </a:r>
          </a:p>
          <a:p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b="1" dirty="0" smtClean="0">
                <a:latin typeface="Century Gothic" panose="020B0502020202020204" pitchFamily="34" charset="0"/>
              </a:rPr>
              <a:t>Recursos utilizados: </a:t>
            </a:r>
            <a:r>
              <a:rPr lang="es-CO" sz="1600" dirty="0">
                <a:latin typeface="Century Gothic" panose="020B0502020202020204" pitchFamily="34" charset="0"/>
              </a:rPr>
              <a:t>Kit de tarjetas de </a:t>
            </a:r>
            <a:r>
              <a:rPr lang="es-CO" sz="1600" dirty="0" smtClean="0">
                <a:latin typeface="Century Gothic" panose="020B0502020202020204" pitchFamily="34" charset="0"/>
              </a:rPr>
              <a:t>fortalezas, </a:t>
            </a:r>
            <a:r>
              <a:rPr lang="es-ES" sz="1600" dirty="0" smtClean="0">
                <a:latin typeface="Century Gothic" panose="020B0502020202020204" pitchFamily="34" charset="0"/>
              </a:rPr>
              <a:t>fichas </a:t>
            </a:r>
            <a:r>
              <a:rPr lang="es-ES" sz="1600" dirty="0">
                <a:latin typeface="Century Gothic" panose="020B0502020202020204" pitchFamily="34" charset="0"/>
              </a:rPr>
              <a:t>de premio y dinero Coaching Play.</a:t>
            </a:r>
            <a:r>
              <a:rPr lang="es-CO" dirty="0" smtClean="0">
                <a:latin typeface="Century Gothic" panose="020B0502020202020204" pitchFamily="34" charset="0"/>
              </a:rPr>
              <a:t> </a:t>
            </a:r>
            <a:endParaRPr lang="es-CO" dirty="0">
              <a:latin typeface="Century Gothic" panose="020B0502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F8F65E3-6488-49DC-9796-39B100C751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267"/>
          <a:stretch/>
        </p:blipFill>
        <p:spPr>
          <a:xfrm>
            <a:off x="1051726" y="3693910"/>
            <a:ext cx="2301293" cy="272268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BF282B-E4A7-4FE4-825B-57DB2D6072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4" t="8048" r="-1"/>
          <a:stretch/>
        </p:blipFill>
        <p:spPr>
          <a:xfrm rot="20515106">
            <a:off x="3547687" y="4021176"/>
            <a:ext cx="2263048" cy="96897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44DCFCD-464D-4AAE-8AC0-2D878334EC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23" t="9857" r="5251" b="12768"/>
          <a:stretch/>
        </p:blipFill>
        <p:spPr>
          <a:xfrm rot="21205881">
            <a:off x="4945655" y="5552291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174F555-02DB-454C-94E4-D76D65C49E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23" t="9857" r="5251" b="12768"/>
          <a:stretch/>
        </p:blipFill>
        <p:spPr>
          <a:xfrm rot="21205881">
            <a:off x="5809452" y="5240826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FB15BA8C-855B-4D46-AC54-EC8D8A3C35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54" r="3051" b="4848"/>
          <a:stretch/>
        </p:blipFill>
        <p:spPr>
          <a:xfrm>
            <a:off x="8643171" y="3835700"/>
            <a:ext cx="2767205" cy="235692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F174F555-02DB-454C-94E4-D76D65C49E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23" t="9857" r="5251" b="12768"/>
          <a:stretch/>
        </p:blipFill>
        <p:spPr>
          <a:xfrm rot="21205881">
            <a:off x="6774364" y="4895929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7BF282B-E4A7-4FE4-825B-57DB2D6072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4" t="8048" r="-1"/>
          <a:stretch/>
        </p:blipFill>
        <p:spPr>
          <a:xfrm rot="20515106">
            <a:off x="4291248" y="4421843"/>
            <a:ext cx="2263048" cy="96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5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F056486-4292-4F52-8AE5-B8706E6E3B10}"/>
              </a:ext>
            </a:extLst>
          </p:cNvPr>
          <p:cNvSpPr txBox="1"/>
          <p:nvPr/>
        </p:nvSpPr>
        <p:spPr>
          <a:xfrm>
            <a:off x="8791303" y="2633500"/>
            <a:ext cx="2947651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b="1" dirty="0" smtClean="0">
                <a:solidFill>
                  <a:srgbClr val="FF6699"/>
                </a:solidFill>
                <a:latin typeface="Century Gothic" panose="020B0502020202020204" pitchFamily="34" charset="0"/>
              </a:rPr>
              <a:t>FACILITADORAS MASTER</a:t>
            </a:r>
            <a:r>
              <a:rPr lang="es-CO" b="1" dirty="0" smtClean="0">
                <a:latin typeface="Century Gothic" panose="020B0502020202020204" pitchFamily="34" charset="0"/>
              </a:rPr>
              <a:t>: </a:t>
            </a:r>
          </a:p>
          <a:p>
            <a:pPr marL="285750" indent="-285750" algn="just">
              <a:lnSpc>
                <a:spcPct val="150000"/>
              </a:lnSpc>
              <a:buClr>
                <a:srgbClr val="FF6699"/>
              </a:buClr>
              <a:buFont typeface="Wingdings" panose="05000000000000000000" pitchFamily="2" charset="2"/>
              <a:buChar char="§"/>
            </a:pPr>
            <a:endParaRPr lang="es-CO" b="1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150000"/>
              </a:lnSpc>
              <a:buClr>
                <a:srgbClr val="FF6699"/>
              </a:buClr>
              <a:buFont typeface="Wingdings" panose="05000000000000000000" pitchFamily="2" charset="2"/>
              <a:buChar char="§"/>
            </a:pPr>
            <a:r>
              <a:rPr lang="es-CO" sz="1600" dirty="0" smtClean="0">
                <a:latin typeface="Century Gothic" panose="020B0502020202020204" pitchFamily="34" charset="0"/>
              </a:rPr>
              <a:t>Isabel Navarro</a:t>
            </a:r>
          </a:p>
          <a:p>
            <a:pPr marL="342900" indent="-342900" algn="just">
              <a:lnSpc>
                <a:spcPct val="150000"/>
              </a:lnSpc>
              <a:buClr>
                <a:srgbClr val="FF6699"/>
              </a:buClr>
              <a:buFont typeface="Wingdings" panose="05000000000000000000" pitchFamily="2" charset="2"/>
              <a:buChar char="§"/>
            </a:pPr>
            <a:r>
              <a:rPr lang="es-CO" sz="1600" dirty="0" smtClean="0">
                <a:latin typeface="Century Gothic" panose="020B0502020202020204" pitchFamily="34" charset="0"/>
              </a:rPr>
              <a:t>Mónica Torres</a:t>
            </a:r>
          </a:p>
          <a:p>
            <a:pPr algn="just"/>
            <a:endParaRPr lang="es-CO" dirty="0">
              <a:latin typeface="Century Gothic" panose="020B0502020202020204" pitchFamily="34" charset="0"/>
            </a:endParaRP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A73DBDF-5A77-4309-811D-F88B1F4A2422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EDDB17B-4CB2-465A-88AC-27719AF38106}"/>
              </a:ext>
            </a:extLst>
          </p:cNvPr>
          <p:cNvSpPr/>
          <p:nvPr/>
        </p:nvSpPr>
        <p:spPr>
          <a:xfrm>
            <a:off x="801756" y="86135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801756" y="121677"/>
            <a:ext cx="1058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>
                <a:latin typeface="Century Gothic" panose="020B0502020202020204" pitchFamily="34" charset="0"/>
              </a:rPr>
              <a:t>NUESTRO EQUIPO INTERDISCIPLINARIO</a:t>
            </a:r>
            <a:endParaRPr lang="es-CO" sz="4000" b="1" dirty="0">
              <a:latin typeface="Century Gothic" panose="020B0502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D592951-F281-4C3A-A407-8E234BEB80A0}"/>
              </a:ext>
            </a:extLst>
          </p:cNvPr>
          <p:cNvSpPr txBox="1"/>
          <p:nvPr/>
        </p:nvSpPr>
        <p:spPr>
          <a:xfrm>
            <a:off x="155040" y="1007124"/>
            <a:ext cx="11688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b="1" i="1" dirty="0" smtClean="0">
                <a:solidFill>
                  <a:srgbClr val="993366"/>
                </a:solidFill>
                <a:latin typeface="Century Gothic" panose="020B0502020202020204" pitchFamily="34" charset="0"/>
              </a:rPr>
              <a:t>JUEGO CONVERSACIONAL PARA EQUIPOS</a:t>
            </a:r>
            <a:endParaRPr lang="es-CO" sz="1200" b="1" i="1" dirty="0">
              <a:solidFill>
                <a:srgbClr val="993366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801756" y="1748291"/>
            <a:ext cx="7049021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b="1" dirty="0" smtClean="0">
                <a:solidFill>
                  <a:srgbClr val="FF6699"/>
                </a:solidFill>
                <a:latin typeface="Century Gothic" panose="020B0502020202020204" pitchFamily="34" charset="0"/>
              </a:rPr>
              <a:t>CONSULTORES: </a:t>
            </a:r>
            <a:endParaRPr lang="es-CO" b="1" dirty="0">
              <a:solidFill>
                <a:srgbClr val="FF6699"/>
              </a:solidFill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Clr>
                <a:srgbClr val="FF6699"/>
              </a:buClr>
              <a:buFont typeface="Arial" panose="020B0604020202020204" pitchFamily="34" charset="0"/>
              <a:buChar char="•"/>
            </a:pPr>
            <a:r>
              <a:rPr lang="es-CO" sz="1300" b="1" dirty="0">
                <a:latin typeface="Century Gothic" panose="020B0502020202020204" pitchFamily="34" charset="0"/>
              </a:rPr>
              <a:t>Blanca </a:t>
            </a:r>
            <a:r>
              <a:rPr lang="es-CO" sz="1300" b="1" dirty="0" err="1" smtClean="0">
                <a:latin typeface="Century Gothic" panose="020B0502020202020204" pitchFamily="34" charset="0"/>
              </a:rPr>
              <a:t>Insignares</a:t>
            </a:r>
            <a:r>
              <a:rPr lang="es-CO" sz="1300" b="1" dirty="0" smtClean="0">
                <a:latin typeface="Century Gothic" panose="020B0502020202020204" pitchFamily="34" charset="0"/>
              </a:rPr>
              <a:t> </a:t>
            </a:r>
            <a:r>
              <a:rPr lang="es-CO" sz="1300" dirty="0" smtClean="0">
                <a:latin typeface="Century Gothic" panose="020B0502020202020204" pitchFamily="34" charset="0"/>
              </a:rPr>
              <a:t>– Psicóloga </a:t>
            </a:r>
            <a:r>
              <a:rPr lang="es-CO" sz="1300" dirty="0">
                <a:latin typeface="Century Gothic" panose="020B0502020202020204" pitchFamily="34" charset="0"/>
              </a:rPr>
              <a:t>Especialista en Gerencia de Recursos Humanos</a:t>
            </a:r>
            <a:r>
              <a:rPr lang="es-CO" sz="1300" dirty="0"/>
              <a:t>.</a:t>
            </a:r>
            <a:endParaRPr lang="es-CO" sz="1300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Clr>
                <a:srgbClr val="FF6699"/>
              </a:buClr>
              <a:buFont typeface="Arial" panose="020B0604020202020204" pitchFamily="34" charset="0"/>
              <a:buChar char="•"/>
            </a:pPr>
            <a:r>
              <a:rPr lang="es-CO" sz="1300" b="1" dirty="0">
                <a:latin typeface="Century Gothic" panose="020B0502020202020204" pitchFamily="34" charset="0"/>
              </a:rPr>
              <a:t>Catalina </a:t>
            </a:r>
            <a:r>
              <a:rPr lang="es-CO" sz="1300" b="1" dirty="0" smtClean="0">
                <a:latin typeface="Century Gothic" panose="020B0502020202020204" pitchFamily="34" charset="0"/>
              </a:rPr>
              <a:t>Galvis </a:t>
            </a:r>
            <a:r>
              <a:rPr lang="es-CO" sz="1300" dirty="0" smtClean="0">
                <a:latin typeface="Century Gothic" panose="020B0502020202020204" pitchFamily="34" charset="0"/>
              </a:rPr>
              <a:t>- </a:t>
            </a:r>
            <a:r>
              <a:rPr lang="es-CO" sz="1300" dirty="0">
                <a:latin typeface="Century Gothic" panose="020B0502020202020204" pitchFamily="34" charset="0"/>
              </a:rPr>
              <a:t>Psicóloga Especialista en Gerencia de Recursos </a:t>
            </a:r>
            <a:r>
              <a:rPr lang="es-CO" sz="1300" dirty="0" smtClean="0">
                <a:latin typeface="Century Gothic" panose="020B0502020202020204" pitchFamily="34" charset="0"/>
              </a:rPr>
              <a:t>Humanos</a:t>
            </a:r>
            <a:r>
              <a:rPr lang="es-CO" sz="1300" dirty="0"/>
              <a:t> </a:t>
            </a:r>
            <a:r>
              <a:rPr lang="es-CO" sz="1300" dirty="0" smtClean="0"/>
              <a:t>y </a:t>
            </a:r>
            <a:r>
              <a:rPr lang="es-CO" sz="1300" dirty="0">
                <a:latin typeface="Century Gothic" panose="020B0502020202020204" pitchFamily="34" charset="0"/>
              </a:rPr>
              <a:t>Especialista en Gerencia </a:t>
            </a:r>
            <a:r>
              <a:rPr lang="es-CO" sz="1300" dirty="0" smtClean="0">
                <a:latin typeface="Century Gothic" panose="020B0502020202020204" pitchFamily="34" charset="0"/>
              </a:rPr>
              <a:t>de Seguridad y Salud en el trabajo </a:t>
            </a:r>
            <a:endParaRPr lang="es-CO" sz="1300" dirty="0" smtClean="0"/>
          </a:p>
          <a:p>
            <a:pPr marL="342900" indent="-342900" algn="just">
              <a:lnSpc>
                <a:spcPct val="200000"/>
              </a:lnSpc>
              <a:buClr>
                <a:srgbClr val="FF6699"/>
              </a:buClr>
              <a:buFont typeface="Arial" panose="020B0604020202020204" pitchFamily="34" charset="0"/>
              <a:buChar char="•"/>
            </a:pPr>
            <a:r>
              <a:rPr lang="es-CO" sz="1300" b="1" dirty="0" smtClean="0">
                <a:latin typeface="Century Gothic" panose="020B0502020202020204" pitchFamily="34" charset="0"/>
              </a:rPr>
              <a:t>Maribel </a:t>
            </a:r>
            <a:r>
              <a:rPr lang="es-CO" sz="1300" b="1" dirty="0">
                <a:latin typeface="Century Gothic" panose="020B0502020202020204" pitchFamily="34" charset="0"/>
              </a:rPr>
              <a:t>E. </a:t>
            </a:r>
            <a:r>
              <a:rPr lang="es-CO" sz="1300" b="1" dirty="0" err="1" smtClean="0">
                <a:latin typeface="Century Gothic" panose="020B0502020202020204" pitchFamily="34" charset="0"/>
              </a:rPr>
              <a:t>Lumitasig</a:t>
            </a:r>
            <a:r>
              <a:rPr lang="es-CO" sz="1300" b="1" dirty="0" smtClean="0">
                <a:latin typeface="Century Gothic" panose="020B0502020202020204" pitchFamily="34" charset="0"/>
              </a:rPr>
              <a:t> </a:t>
            </a:r>
            <a:r>
              <a:rPr lang="es-CO" sz="1300" dirty="0" smtClean="0">
                <a:latin typeface="Century Gothic" panose="020B0502020202020204" pitchFamily="34" charset="0"/>
              </a:rPr>
              <a:t>– Ingeniera de Sistemas, Coach Corporativo </a:t>
            </a:r>
            <a:r>
              <a:rPr lang="es-CO" sz="1300" dirty="0">
                <a:latin typeface="Century Gothic" panose="020B0502020202020204" pitchFamily="34" charset="0"/>
              </a:rPr>
              <a:t>y </a:t>
            </a:r>
            <a:r>
              <a:rPr lang="es-CO" sz="1300" dirty="0" smtClean="0">
                <a:latin typeface="Century Gothic" panose="020B0502020202020204" pitchFamily="34" charset="0"/>
              </a:rPr>
              <a:t>conferencista. </a:t>
            </a:r>
            <a:endParaRPr lang="es-CO" sz="1300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Clr>
                <a:srgbClr val="FF6699"/>
              </a:buClr>
              <a:buFont typeface="Arial" panose="020B0604020202020204" pitchFamily="34" charset="0"/>
              <a:buChar char="•"/>
            </a:pPr>
            <a:r>
              <a:rPr lang="es-CO" sz="1300" b="1" dirty="0">
                <a:latin typeface="Century Gothic" panose="020B0502020202020204" pitchFamily="34" charset="0"/>
              </a:rPr>
              <a:t>Fernanda </a:t>
            </a:r>
            <a:r>
              <a:rPr lang="es-CO" sz="1300" b="1" dirty="0" smtClean="0">
                <a:latin typeface="Century Gothic" panose="020B0502020202020204" pitchFamily="34" charset="0"/>
              </a:rPr>
              <a:t>Gallegos </a:t>
            </a:r>
            <a:r>
              <a:rPr lang="es-CO" sz="1300" dirty="0">
                <a:latin typeface="Century Gothic" panose="020B0502020202020204" pitchFamily="34" charset="0"/>
              </a:rPr>
              <a:t>- Lic. En </a:t>
            </a:r>
            <a:r>
              <a:rPr lang="es-CO" sz="1300" dirty="0" err="1">
                <a:latin typeface="Century Gothic" panose="020B0502020202020204" pitchFamily="34" charset="0"/>
              </a:rPr>
              <a:t>Educ</a:t>
            </a:r>
            <a:r>
              <a:rPr lang="es-CO" sz="1300" dirty="0">
                <a:latin typeface="Century Gothic" panose="020B0502020202020204" pitchFamily="34" charset="0"/>
              </a:rPr>
              <a:t>. Primaria/Coach Ontológico</a:t>
            </a:r>
          </a:p>
          <a:p>
            <a:pPr marL="342900" indent="-342900" algn="just">
              <a:lnSpc>
                <a:spcPct val="200000"/>
              </a:lnSpc>
              <a:buClr>
                <a:srgbClr val="FF6699"/>
              </a:buClr>
              <a:buFont typeface="Arial" panose="020B0604020202020204" pitchFamily="34" charset="0"/>
              <a:buChar char="•"/>
            </a:pPr>
            <a:r>
              <a:rPr lang="es-CO" sz="1300" b="1" dirty="0">
                <a:latin typeface="Century Gothic" panose="020B0502020202020204" pitchFamily="34" charset="0"/>
              </a:rPr>
              <a:t>Cristian </a:t>
            </a:r>
            <a:r>
              <a:rPr lang="es-CO" sz="1300" b="1" dirty="0" smtClean="0">
                <a:latin typeface="Century Gothic" panose="020B0502020202020204" pitchFamily="34" charset="0"/>
              </a:rPr>
              <a:t>Jaramillo </a:t>
            </a:r>
            <a:r>
              <a:rPr lang="es-CO" sz="1300" dirty="0" smtClean="0">
                <a:latin typeface="Century Gothic" panose="020B0502020202020204" pitchFamily="34" charset="0"/>
              </a:rPr>
              <a:t>- </a:t>
            </a:r>
            <a:r>
              <a:rPr lang="es-ES" sz="1300" dirty="0">
                <a:latin typeface="Century Gothic" panose="020B0502020202020204" pitchFamily="34" charset="0"/>
              </a:rPr>
              <a:t>Ingeniero en Salud y Seguridad </a:t>
            </a:r>
            <a:r>
              <a:rPr lang="es-ES" sz="1300" dirty="0" smtClean="0">
                <a:latin typeface="Century Gothic" panose="020B0502020202020204" pitchFamily="34" charset="0"/>
              </a:rPr>
              <a:t>Ocupacional -Maestría </a:t>
            </a:r>
            <a:r>
              <a:rPr lang="es-ES" sz="1300" dirty="0">
                <a:latin typeface="Century Gothic" panose="020B0502020202020204" pitchFamily="34" charset="0"/>
              </a:rPr>
              <a:t>en Coaching y Liderazgo directivo</a:t>
            </a:r>
            <a:endParaRPr lang="es-CO" sz="1300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Clr>
                <a:srgbClr val="FF6699"/>
              </a:buClr>
              <a:buFont typeface="Arial" panose="020B0604020202020204" pitchFamily="34" charset="0"/>
              <a:buChar char="•"/>
            </a:pPr>
            <a:r>
              <a:rPr lang="es-CO" sz="1300" b="1" dirty="0" err="1">
                <a:latin typeface="Century Gothic" panose="020B0502020202020204" pitchFamily="34" charset="0"/>
              </a:rPr>
              <a:t>Mircaly</a:t>
            </a:r>
            <a:r>
              <a:rPr lang="es-CO" sz="1300" b="1" dirty="0">
                <a:latin typeface="Century Gothic" panose="020B0502020202020204" pitchFamily="34" charset="0"/>
              </a:rPr>
              <a:t> </a:t>
            </a:r>
            <a:r>
              <a:rPr lang="es-CO" sz="1300" b="1" dirty="0" smtClean="0">
                <a:latin typeface="Century Gothic" panose="020B0502020202020204" pitchFamily="34" charset="0"/>
              </a:rPr>
              <a:t>Guevara </a:t>
            </a:r>
            <a:r>
              <a:rPr lang="es-CO" sz="1300" dirty="0">
                <a:latin typeface="Century Gothic" panose="020B0502020202020204" pitchFamily="34" charset="0"/>
              </a:rPr>
              <a:t>- </a:t>
            </a:r>
            <a:r>
              <a:rPr lang="es-ES" sz="1300" dirty="0">
                <a:latin typeface="Century Gothic" panose="020B0502020202020204" pitchFamily="34" charset="0"/>
              </a:rPr>
              <a:t>Consultora de Negocios – Facilitadora Empresarial – Estratega en Transformaciones Culturales y Organizacionales – Mentora – Liderazgo y Negociación. </a:t>
            </a:r>
            <a:endParaRPr lang="es-CO" sz="13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16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7A73DBDF-5A77-4309-811D-F88B1F4A2422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EDDB17B-4CB2-465A-88AC-27719AF38106}"/>
              </a:ext>
            </a:extLst>
          </p:cNvPr>
          <p:cNvSpPr/>
          <p:nvPr/>
        </p:nvSpPr>
        <p:spPr>
          <a:xfrm>
            <a:off x="801756" y="86135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2560321" y="102641"/>
            <a:ext cx="645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NUESTRO OBJETIVO GRUPAL 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F056486-4292-4F52-8AE5-B8706E6E3B10}"/>
              </a:ext>
            </a:extLst>
          </p:cNvPr>
          <p:cNvSpPr txBox="1"/>
          <p:nvPr/>
        </p:nvSpPr>
        <p:spPr>
          <a:xfrm>
            <a:off x="1188530" y="1965418"/>
            <a:ext cx="103590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CO" dirty="0" smtClean="0">
              <a:latin typeface="Century Gothic" panose="020B0502020202020204" pitchFamily="34" charset="0"/>
            </a:endParaRPr>
          </a:p>
          <a:p>
            <a:pPr algn="just"/>
            <a:endParaRPr lang="es-CO" dirty="0">
              <a:latin typeface="Century Gothic" panose="020B0502020202020204" pitchFamily="34" charset="0"/>
            </a:endParaRPr>
          </a:p>
          <a:p>
            <a:pPr algn="just"/>
            <a:r>
              <a:rPr lang="es-CO" dirty="0" smtClean="0">
                <a:latin typeface="Century Gothic" panose="020B0502020202020204" pitchFamily="34" charset="0"/>
              </a:rPr>
              <a:t> </a:t>
            </a:r>
            <a:endParaRPr lang="es-CO" dirty="0">
              <a:latin typeface="Century Gothic" panose="020B0502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883778" y="1018418"/>
            <a:ext cx="43460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1600" b="1" i="1" dirty="0">
                <a:solidFill>
                  <a:srgbClr val="660033"/>
                </a:solidFill>
                <a:latin typeface="Century Gothic" panose="020B0502020202020204" pitchFamily="34" charset="0"/>
              </a:rPr>
              <a:t>JUEGO CONVERSACIONAL PARA EQUIPOS</a:t>
            </a:r>
            <a:endParaRPr lang="es-CO" sz="1400" b="1" i="1" dirty="0">
              <a:solidFill>
                <a:srgbClr val="660033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F056486-4292-4F52-8AE5-B8706E6E3B10}"/>
              </a:ext>
            </a:extLst>
          </p:cNvPr>
          <p:cNvSpPr txBox="1"/>
          <p:nvPr/>
        </p:nvSpPr>
        <p:spPr>
          <a:xfrm>
            <a:off x="6095998" y="2443359"/>
            <a:ext cx="50137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 smtClean="0">
                <a:latin typeface="Century Gothic" panose="020B0502020202020204" pitchFamily="34" charset="0"/>
              </a:rPr>
              <a:t>Fortalecer el </a:t>
            </a:r>
            <a:r>
              <a:rPr lang="es-CO" sz="2800" b="1" dirty="0" smtClean="0">
                <a:solidFill>
                  <a:srgbClr val="92D050"/>
                </a:solidFill>
                <a:latin typeface="Century Gothic" panose="020B0502020202020204" pitchFamily="34" charset="0"/>
              </a:rPr>
              <a:t>empoderamiento y la comunicación asertiva </a:t>
            </a:r>
            <a:r>
              <a:rPr lang="es-CO" sz="2800" dirty="0" smtClean="0">
                <a:latin typeface="Century Gothic" panose="020B0502020202020204" pitchFamily="34" charset="0"/>
              </a:rPr>
              <a:t>como lideres que somos de </a:t>
            </a:r>
            <a:r>
              <a:rPr lang="es-ES" sz="2800" dirty="0">
                <a:latin typeface="Century Gothic" panose="020B0502020202020204" pitchFamily="34" charset="0"/>
              </a:rPr>
              <a:t>Coaching </a:t>
            </a:r>
            <a:r>
              <a:rPr lang="es-ES" sz="2800" dirty="0" smtClean="0">
                <a:latin typeface="Century Gothic" panose="020B0502020202020204" pitchFamily="34" charset="0"/>
              </a:rPr>
              <a:t>Play.</a:t>
            </a:r>
            <a:endParaRPr lang="es-CO" sz="2800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 descr="Empoderar a tu equipo de trabajo - Fórmula en los Negocios-Programa de  Radio de Análisis de Artículos de Negocios y Opinión de Coach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6782">
            <a:off x="1072123" y="2400803"/>
            <a:ext cx="4264664" cy="25561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367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5" y="180091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PERFIL DEL EQUIPO CONSULTOR 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22688B3-5CB8-4F0C-BF98-3D69FB40B4C0}"/>
              </a:ext>
            </a:extLst>
          </p:cNvPr>
          <p:cNvSpPr txBox="1"/>
          <p:nvPr/>
        </p:nvSpPr>
        <p:spPr>
          <a:xfrm>
            <a:off x="3513340" y="1131005"/>
            <a:ext cx="78769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BLANCA INSIGNARES</a:t>
            </a:r>
          </a:p>
          <a:p>
            <a:pPr algn="ctr"/>
            <a:endParaRPr lang="es-CO" sz="1600" b="1" dirty="0" smtClean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s-CO" sz="1600" dirty="0" smtClean="0">
                <a:latin typeface="Century Gothic" panose="020B0502020202020204" pitchFamily="34" charset="0"/>
              </a:rPr>
              <a:t>Nacionalidad: Colombiana actualmente vive en Cartagena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Profesión u Ocupación: </a:t>
            </a:r>
            <a:r>
              <a:rPr lang="es-CO" sz="1600" dirty="0" smtClean="0">
                <a:latin typeface="Century Gothic" panose="020B0502020202020204" pitchFamily="34" charset="0"/>
              </a:rPr>
              <a:t>Psicóloga, </a:t>
            </a:r>
            <a:r>
              <a:rPr lang="es-ES" sz="1600" dirty="0" smtClean="0">
                <a:latin typeface="Century Gothic" panose="020B0502020202020204" pitchFamily="34" charset="0"/>
              </a:rPr>
              <a:t>lidera </a:t>
            </a:r>
            <a:r>
              <a:rPr lang="es-ES" sz="1600" dirty="0">
                <a:latin typeface="Century Gothic" panose="020B0502020202020204" pitchFamily="34" charset="0"/>
              </a:rPr>
              <a:t>procesos de selección y evaluación de </a:t>
            </a:r>
            <a:r>
              <a:rPr lang="es-ES" sz="1600" dirty="0" smtClean="0">
                <a:latin typeface="Century Gothic" panose="020B0502020202020204" pitchFamily="34" charset="0"/>
              </a:rPr>
              <a:t>Talentos</a:t>
            </a:r>
            <a:r>
              <a:rPr lang="es-ES" sz="1600" dirty="0">
                <a:latin typeface="Century Gothic" panose="020B0502020202020204" pitchFamily="34" charset="0"/>
              </a:rPr>
              <a:t>.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Edad</a:t>
            </a:r>
            <a:r>
              <a:rPr lang="es-CO" sz="1600" dirty="0" smtClean="0">
                <a:latin typeface="Century Gothic" panose="020B0502020202020204" pitchFamily="34" charset="0"/>
              </a:rPr>
              <a:t>: 46 años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Estado civil</a:t>
            </a:r>
            <a:r>
              <a:rPr lang="es-CO" sz="1600" dirty="0" smtClean="0">
                <a:latin typeface="Century Gothic" panose="020B0502020202020204" pitchFamily="34" charset="0"/>
              </a:rPr>
              <a:t>: casada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Hijos</a:t>
            </a:r>
            <a:r>
              <a:rPr lang="es-CO" sz="1600" dirty="0" smtClean="0">
                <a:latin typeface="Century Gothic" panose="020B0502020202020204" pitchFamily="34" charset="0"/>
              </a:rPr>
              <a:t>: 1 hijo</a:t>
            </a:r>
          </a:p>
          <a:p>
            <a:pPr algn="just"/>
            <a:r>
              <a:rPr lang="es-CO" sz="1600" dirty="0" err="1" smtClean="0">
                <a:latin typeface="Century Gothic" panose="020B0502020202020204" pitchFamily="34" charset="0"/>
              </a:rPr>
              <a:t>Hobbis</a:t>
            </a:r>
            <a:r>
              <a:rPr lang="es-CO" sz="1600" dirty="0" smtClean="0">
                <a:latin typeface="Century Gothic" panose="020B0502020202020204" pitchFamily="34" charset="0"/>
              </a:rPr>
              <a:t>: </a:t>
            </a:r>
            <a:r>
              <a:rPr lang="es-ES" sz="1600" dirty="0">
                <a:latin typeface="Century Gothic" panose="020B0502020202020204" pitchFamily="34" charset="0"/>
              </a:rPr>
              <a:t>Escuchar música, ir a la playa, cine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b="1" dirty="0" smtClean="0">
                <a:latin typeface="Century Gothic" panose="020B0502020202020204" pitchFamily="34" charset="0"/>
              </a:rPr>
              <a:t>LEMA: </a:t>
            </a:r>
            <a:r>
              <a:rPr lang="es-ES" sz="1600" b="1" dirty="0" smtClean="0">
                <a:latin typeface="Century Gothic" panose="020B0502020202020204" pitchFamily="34" charset="0"/>
              </a:rPr>
              <a:t>DISFRUTAR LA VIDA, ES UNA.</a:t>
            </a:r>
            <a:endParaRPr lang="es-CO" sz="1600" b="1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33B17B3-6E4A-4199-A007-B246316CDA98}"/>
              </a:ext>
            </a:extLst>
          </p:cNvPr>
          <p:cNvSpPr txBox="1"/>
          <p:nvPr/>
        </p:nvSpPr>
        <p:spPr>
          <a:xfrm>
            <a:off x="1170723" y="4037010"/>
            <a:ext cx="75870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CATALINA GALVIS</a:t>
            </a:r>
          </a:p>
          <a:p>
            <a:pPr algn="ctr"/>
            <a:endParaRPr lang="es-CO" sz="1600" dirty="0" smtClean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Nacionalidad: </a:t>
            </a:r>
            <a:r>
              <a:rPr lang="es-CO" sz="1600" dirty="0" smtClean="0">
                <a:latin typeface="Century Gothic" panose="020B0502020202020204" pitchFamily="34" charset="0"/>
              </a:rPr>
              <a:t>Colombiana actualmente vive en Bogotá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Profesión u Ocupación: </a:t>
            </a:r>
            <a:r>
              <a:rPr lang="es-CO" sz="1600" dirty="0" smtClean="0">
                <a:latin typeface="Century Gothic" panose="020B0502020202020204" pitchFamily="34" charset="0"/>
              </a:rPr>
              <a:t>Psicóloga, docente universitaria.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 smtClean="0">
                <a:latin typeface="Century Gothic" panose="020B0502020202020204" pitchFamily="34" charset="0"/>
              </a:rPr>
              <a:t>Edad: 36 años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Estado civil</a:t>
            </a:r>
            <a:r>
              <a:rPr lang="es-CO" sz="1600" dirty="0" smtClean="0">
                <a:latin typeface="Century Gothic" panose="020B0502020202020204" pitchFamily="34" charset="0"/>
              </a:rPr>
              <a:t>: Casada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Hijos</a:t>
            </a:r>
            <a:r>
              <a:rPr lang="es-CO" sz="1600" dirty="0" smtClean="0">
                <a:latin typeface="Century Gothic" panose="020B0502020202020204" pitchFamily="34" charset="0"/>
              </a:rPr>
              <a:t>: 2 hijos </a:t>
            </a:r>
          </a:p>
          <a:p>
            <a:pPr algn="just"/>
            <a:r>
              <a:rPr lang="es-CO" sz="1600" dirty="0" err="1" smtClean="0">
                <a:latin typeface="Century Gothic" panose="020B0502020202020204" pitchFamily="34" charset="0"/>
              </a:rPr>
              <a:t>Hobbis</a:t>
            </a:r>
            <a:r>
              <a:rPr lang="es-CO" sz="1600" dirty="0" smtClean="0">
                <a:latin typeface="Century Gothic" panose="020B0502020202020204" pitchFamily="34" charset="0"/>
              </a:rPr>
              <a:t>: Escuchar música, viajar con su familia.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b="1" dirty="0" smtClean="0">
                <a:latin typeface="Century Gothic" panose="020B0502020202020204" pitchFamily="34" charset="0"/>
              </a:rPr>
              <a:t>LEMA: TODO LO QUE TE PROPONGAS LO PUEDES LOGRAR</a:t>
            </a:r>
            <a:endParaRPr lang="es-CO" sz="1600" b="1" dirty="0">
              <a:latin typeface="Century Gothic" panose="020B0502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8058" y="4050909"/>
            <a:ext cx="2129245" cy="227434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723" y="1279924"/>
            <a:ext cx="1995422" cy="23528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0079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5" y="180091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PERFIL DEL EQUIPO CONSULTOR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22688B3-5CB8-4F0C-BF98-3D69FB40B4C0}"/>
              </a:ext>
            </a:extLst>
          </p:cNvPr>
          <p:cNvSpPr txBox="1"/>
          <p:nvPr/>
        </p:nvSpPr>
        <p:spPr>
          <a:xfrm>
            <a:off x="3683725" y="1059156"/>
            <a:ext cx="770651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MARIBEL LUMITASIG</a:t>
            </a:r>
          </a:p>
          <a:p>
            <a:pPr algn="ctr"/>
            <a:endParaRPr lang="es-CO" sz="1600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Nacionalidad: </a:t>
            </a:r>
            <a:r>
              <a:rPr lang="es-CO" sz="1600" dirty="0" smtClean="0">
                <a:latin typeface="Century Gothic" panose="020B0502020202020204" pitchFamily="34" charset="0"/>
              </a:rPr>
              <a:t>Ecuador actualmente </a:t>
            </a:r>
            <a:r>
              <a:rPr lang="es-CO" sz="1600" dirty="0">
                <a:latin typeface="Century Gothic" panose="020B0502020202020204" pitchFamily="34" charset="0"/>
              </a:rPr>
              <a:t>vive en </a:t>
            </a:r>
            <a:r>
              <a:rPr lang="es-CO" sz="1600" dirty="0" smtClean="0">
                <a:latin typeface="Century Gothic" panose="020B0502020202020204" pitchFamily="34" charset="0"/>
              </a:rPr>
              <a:t>Quito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Profesión u Ocupación: </a:t>
            </a:r>
            <a:r>
              <a:rPr lang="es-CO" sz="1600" dirty="0" smtClean="0">
                <a:latin typeface="Century Gothic" panose="020B0502020202020204" pitchFamily="34" charset="0"/>
              </a:rPr>
              <a:t>Ingeniera de Sistemas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Edad: </a:t>
            </a:r>
            <a:r>
              <a:rPr lang="es-CO" sz="1600" dirty="0" smtClean="0">
                <a:latin typeface="Century Gothic" panose="020B0502020202020204" pitchFamily="34" charset="0"/>
              </a:rPr>
              <a:t>42 años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Estado civil: </a:t>
            </a:r>
            <a:r>
              <a:rPr lang="es-CO" sz="1600" dirty="0" smtClean="0">
                <a:latin typeface="Century Gothic" panose="020B0502020202020204" pitchFamily="34" charset="0"/>
              </a:rPr>
              <a:t>Separada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Hijos: </a:t>
            </a:r>
            <a:r>
              <a:rPr lang="es-CO" sz="1600" dirty="0" smtClean="0">
                <a:latin typeface="Century Gothic" panose="020B0502020202020204" pitchFamily="34" charset="0"/>
              </a:rPr>
              <a:t>2 hijos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 err="1">
                <a:latin typeface="Century Gothic" panose="020B0502020202020204" pitchFamily="34" charset="0"/>
              </a:rPr>
              <a:t>Hobbis</a:t>
            </a:r>
            <a:r>
              <a:rPr lang="es-CO" sz="1600" dirty="0">
                <a:latin typeface="Century Gothic" panose="020B0502020202020204" pitchFamily="34" charset="0"/>
              </a:rPr>
              <a:t>: </a:t>
            </a:r>
            <a:r>
              <a:rPr lang="es-CO" sz="1600" dirty="0" smtClean="0">
                <a:latin typeface="Century Gothic" panose="020B0502020202020204" pitchFamily="34" charset="0"/>
              </a:rPr>
              <a:t>L</a:t>
            </a:r>
            <a:r>
              <a:rPr lang="es-ES" sz="1600" dirty="0" err="1" smtClean="0">
                <a:latin typeface="Century Gothic" panose="020B0502020202020204" pitchFamily="34" charset="0"/>
              </a:rPr>
              <a:t>eer</a:t>
            </a:r>
            <a:r>
              <a:rPr lang="es-ES" sz="1600" dirty="0">
                <a:latin typeface="Century Gothic" panose="020B0502020202020204" pitchFamily="34" charset="0"/>
              </a:rPr>
              <a:t>, escuchar </a:t>
            </a:r>
            <a:r>
              <a:rPr lang="es-ES" sz="1600" dirty="0" smtClean="0">
                <a:latin typeface="Century Gothic" panose="020B0502020202020204" pitchFamily="34" charset="0"/>
              </a:rPr>
              <a:t>música, </a:t>
            </a:r>
            <a:r>
              <a:rPr lang="es-ES" sz="1600" dirty="0">
                <a:latin typeface="Century Gothic" panose="020B0502020202020204" pitchFamily="34" charset="0"/>
              </a:rPr>
              <a:t>bailar, disfruto el tiempo con mis hijos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b="1" dirty="0" smtClean="0">
                <a:latin typeface="Century Gothic" panose="020B0502020202020204" pitchFamily="34" charset="0"/>
              </a:rPr>
              <a:t>LEMA: L</a:t>
            </a:r>
            <a:r>
              <a:rPr lang="es-ES" sz="1600" b="1" dirty="0" smtClean="0">
                <a:latin typeface="Century Gothic" panose="020B0502020202020204" pitchFamily="34" charset="0"/>
              </a:rPr>
              <a:t>AS ALAS SON MÍAS Y EL CIELO DE NADIE YLO QUE SE FUE NO HACE FALTA Y LO QUE HACE FALTA YA VENDRÁ DANIEL HABIF</a:t>
            </a:r>
            <a:endParaRPr lang="es-CO" sz="1600" b="1" dirty="0" smtClean="0">
              <a:latin typeface="Century Gothic" panose="020B0502020202020204" pitchFamily="34" charset="0"/>
            </a:endParaRPr>
          </a:p>
          <a:p>
            <a:pPr algn="just"/>
            <a:r>
              <a:rPr lang="es-CO" sz="2000" b="1" dirty="0" smtClean="0">
                <a:latin typeface="Century Gothic" panose="020B0502020202020204" pitchFamily="34" charset="0"/>
              </a:rPr>
              <a:t> </a:t>
            </a:r>
            <a:endParaRPr lang="es-CO" sz="2000" b="1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33B17B3-6E4A-4199-A007-B246316CDA98}"/>
              </a:ext>
            </a:extLst>
          </p:cNvPr>
          <p:cNvSpPr txBox="1"/>
          <p:nvPr/>
        </p:nvSpPr>
        <p:spPr>
          <a:xfrm>
            <a:off x="631941" y="4019351"/>
            <a:ext cx="81332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FERNANDA GALLEGOS</a:t>
            </a:r>
          </a:p>
          <a:p>
            <a:pPr algn="ctr"/>
            <a:endParaRPr lang="es-CO" sz="1600" b="1" dirty="0" smtClean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Nacionalidad: </a:t>
            </a:r>
            <a:r>
              <a:rPr lang="es-CO" sz="1600" dirty="0" smtClean="0">
                <a:latin typeface="Century Gothic" panose="020B0502020202020204" pitchFamily="34" charset="0"/>
              </a:rPr>
              <a:t>México actualmente </a:t>
            </a:r>
            <a:r>
              <a:rPr lang="es-CO" sz="1600" dirty="0">
                <a:latin typeface="Century Gothic" panose="020B0502020202020204" pitchFamily="34" charset="0"/>
              </a:rPr>
              <a:t>vive en </a:t>
            </a:r>
            <a:r>
              <a:rPr lang="es-CO" sz="1600" dirty="0" smtClean="0">
                <a:latin typeface="Century Gothic" panose="020B0502020202020204" pitchFamily="34" charset="0"/>
              </a:rPr>
              <a:t>Oaxaca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Profesión u Ocupación: Lic. En </a:t>
            </a:r>
            <a:r>
              <a:rPr lang="es-CO" sz="1600" dirty="0" err="1">
                <a:latin typeface="Century Gothic" panose="020B0502020202020204" pitchFamily="34" charset="0"/>
              </a:rPr>
              <a:t>Educ</a:t>
            </a:r>
            <a:r>
              <a:rPr lang="es-CO" sz="1600" dirty="0">
                <a:latin typeface="Century Gothic" panose="020B0502020202020204" pitchFamily="34" charset="0"/>
              </a:rPr>
              <a:t>. Prim./ Coach Ontológico/Coach </a:t>
            </a:r>
            <a:r>
              <a:rPr lang="es-CO" sz="1600" dirty="0" err="1">
                <a:latin typeface="Century Gothic" panose="020B0502020202020204" pitchFamily="34" charset="0"/>
              </a:rPr>
              <a:t>TranspersonalEdad</a:t>
            </a:r>
            <a:r>
              <a:rPr lang="es-CO" sz="1600" dirty="0">
                <a:latin typeface="Century Gothic" panose="020B0502020202020204" pitchFamily="34" charset="0"/>
              </a:rPr>
              <a:t>: </a:t>
            </a:r>
            <a:r>
              <a:rPr lang="es-CO" sz="1600" dirty="0" smtClean="0">
                <a:latin typeface="Century Gothic" panose="020B0502020202020204" pitchFamily="34" charset="0"/>
              </a:rPr>
              <a:t>45 años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Estado civil: casada </a:t>
            </a: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Hijos: </a:t>
            </a:r>
            <a:r>
              <a:rPr lang="es-CO" sz="1600" dirty="0" smtClean="0">
                <a:latin typeface="Century Gothic" panose="020B0502020202020204" pitchFamily="34" charset="0"/>
              </a:rPr>
              <a:t>2 hijos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 err="1">
                <a:latin typeface="Century Gothic" panose="020B0502020202020204" pitchFamily="34" charset="0"/>
              </a:rPr>
              <a:t>Hobbis</a:t>
            </a:r>
            <a:r>
              <a:rPr lang="es-CO" sz="1600" dirty="0">
                <a:latin typeface="Century Gothic" panose="020B0502020202020204" pitchFamily="34" charset="0"/>
              </a:rPr>
              <a:t>: </a:t>
            </a:r>
            <a:r>
              <a:rPr lang="es-CO" sz="1600" dirty="0" smtClean="0">
                <a:latin typeface="Century Gothic" panose="020B0502020202020204" pitchFamily="34" charset="0"/>
              </a:rPr>
              <a:t>Leer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b="1" dirty="0" smtClean="0">
                <a:latin typeface="Century Gothic" panose="020B0502020202020204" pitchFamily="34" charset="0"/>
              </a:rPr>
              <a:t>LEMA:</a:t>
            </a:r>
            <a:r>
              <a:rPr lang="es-ES" sz="1600" b="1" dirty="0" smtClean="0">
                <a:latin typeface="Century Gothic" panose="020B0502020202020204" pitchFamily="34" charset="0"/>
              </a:rPr>
              <a:t>LA VIDA ES UNA DANZA, MANTENTE A RITMO Y EN MOVIMIENTO CON ELLA.</a:t>
            </a:r>
            <a:endParaRPr lang="es-CO" sz="1600" b="1" dirty="0">
              <a:latin typeface="Century Gothic" panose="020B0502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26" y="1279248"/>
            <a:ext cx="2395973" cy="239597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213" y="4126315"/>
            <a:ext cx="1841117" cy="22902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4497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5" y="180091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PERFIL DEL EQUIPO CONSULTOR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22688B3-5CB8-4F0C-BF98-3D69FB40B4C0}"/>
              </a:ext>
            </a:extLst>
          </p:cNvPr>
          <p:cNvSpPr txBox="1"/>
          <p:nvPr/>
        </p:nvSpPr>
        <p:spPr>
          <a:xfrm>
            <a:off x="801757" y="1111377"/>
            <a:ext cx="7689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CRISTIAN JARAMILLO</a:t>
            </a:r>
          </a:p>
          <a:p>
            <a:pPr algn="ctr"/>
            <a:endParaRPr lang="es-CO" sz="1600" b="1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Nacionalidad: </a:t>
            </a:r>
            <a:r>
              <a:rPr lang="es-CO" sz="1600" dirty="0" smtClean="0">
                <a:latin typeface="Century Gothic" panose="020B0502020202020204" pitchFamily="34" charset="0"/>
              </a:rPr>
              <a:t>Ecuador actualmente </a:t>
            </a:r>
            <a:r>
              <a:rPr lang="es-CO" sz="1600" dirty="0">
                <a:latin typeface="Century Gothic" panose="020B0502020202020204" pitchFamily="34" charset="0"/>
              </a:rPr>
              <a:t>vive en </a:t>
            </a:r>
            <a:r>
              <a:rPr lang="es-CO" sz="1600" dirty="0" smtClean="0">
                <a:latin typeface="Century Gothic" panose="020B0502020202020204" pitchFamily="34" charset="0"/>
              </a:rPr>
              <a:t>Quito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Profesión u Ocupación: </a:t>
            </a:r>
            <a:r>
              <a:rPr lang="es-ES" sz="1600" dirty="0">
                <a:latin typeface="Century Gothic" panose="020B0502020202020204" pitchFamily="34" charset="0"/>
              </a:rPr>
              <a:t>Ingeniero en Salud y Seguridad Ocupacional </a:t>
            </a:r>
            <a:endParaRPr lang="es-ES" sz="1600" dirty="0" smtClean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 smtClean="0">
                <a:latin typeface="Century Gothic" panose="020B0502020202020204" pitchFamily="34" charset="0"/>
              </a:rPr>
              <a:t>Edad</a:t>
            </a:r>
            <a:r>
              <a:rPr lang="es-CO" sz="1600" dirty="0">
                <a:latin typeface="Century Gothic" panose="020B0502020202020204" pitchFamily="34" charset="0"/>
              </a:rPr>
              <a:t>: </a:t>
            </a:r>
            <a:r>
              <a:rPr lang="es-CO" sz="1600" dirty="0" smtClean="0">
                <a:latin typeface="Century Gothic" panose="020B0502020202020204" pitchFamily="34" charset="0"/>
              </a:rPr>
              <a:t>45 años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Estado civil: </a:t>
            </a:r>
            <a:r>
              <a:rPr lang="es-CO" sz="1600" dirty="0" smtClean="0">
                <a:latin typeface="Century Gothic" panose="020B0502020202020204" pitchFamily="34" charset="0"/>
              </a:rPr>
              <a:t>casado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Hijos: </a:t>
            </a:r>
            <a:r>
              <a:rPr lang="es-CO" sz="1600" dirty="0" smtClean="0">
                <a:latin typeface="Century Gothic" panose="020B0502020202020204" pitchFamily="34" charset="0"/>
              </a:rPr>
              <a:t>3 hijos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 err="1">
                <a:latin typeface="Century Gothic" panose="020B0502020202020204" pitchFamily="34" charset="0"/>
              </a:rPr>
              <a:t>Hobbis</a:t>
            </a:r>
            <a:r>
              <a:rPr lang="es-CO" sz="1600" dirty="0">
                <a:latin typeface="Century Gothic" panose="020B0502020202020204" pitchFamily="34" charset="0"/>
              </a:rPr>
              <a:t>: </a:t>
            </a:r>
            <a:r>
              <a:rPr lang="es-CO" sz="1600" dirty="0" smtClean="0">
                <a:latin typeface="Century Gothic" panose="020B0502020202020204" pitchFamily="34" charset="0"/>
              </a:rPr>
              <a:t>jugar tenis y la Fotografía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b="1" dirty="0" smtClean="0">
                <a:latin typeface="Century Gothic" panose="020B0502020202020204" pitchFamily="34" charset="0"/>
              </a:rPr>
              <a:t>LEMA: LA MIRADA SIEMPRE ES EL OBJETIVO.</a:t>
            </a:r>
            <a:endParaRPr lang="es-CO" sz="1600" b="1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33B17B3-6E4A-4199-A007-B246316CDA98}"/>
              </a:ext>
            </a:extLst>
          </p:cNvPr>
          <p:cNvSpPr txBox="1"/>
          <p:nvPr/>
        </p:nvSpPr>
        <p:spPr>
          <a:xfrm>
            <a:off x="3239589" y="4122424"/>
            <a:ext cx="77332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MIRCALY GUEVARA</a:t>
            </a:r>
          </a:p>
          <a:p>
            <a:pPr algn="just"/>
            <a:r>
              <a:rPr lang="es-CO" sz="1600" dirty="0" smtClean="0">
                <a:latin typeface="Century Gothic" panose="020B0502020202020204" pitchFamily="34" charset="0"/>
              </a:rPr>
              <a:t>Nacionalidad: </a:t>
            </a:r>
            <a:r>
              <a:rPr lang="es-CO" sz="1600" dirty="0">
                <a:latin typeface="Century Gothic" panose="020B0502020202020204" pitchFamily="34" charset="0"/>
              </a:rPr>
              <a:t>Venezolana actualmente vive en </a:t>
            </a:r>
            <a:r>
              <a:rPr lang="es-CO" sz="1600" dirty="0" smtClean="0">
                <a:latin typeface="Century Gothic" panose="020B0502020202020204" pitchFamily="34" charset="0"/>
              </a:rPr>
              <a:t>Bogotá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 smtClean="0">
                <a:latin typeface="Century Gothic" panose="020B0502020202020204" pitchFamily="34" charset="0"/>
              </a:rPr>
              <a:t>Profesión </a:t>
            </a:r>
            <a:r>
              <a:rPr lang="es-CO" sz="1600" dirty="0">
                <a:latin typeface="Century Gothic" panose="020B0502020202020204" pitchFamily="34" charset="0"/>
              </a:rPr>
              <a:t>u Ocupación: Médico de profesión con más de </a:t>
            </a:r>
            <a:r>
              <a:rPr lang="es-MX" sz="1600" dirty="0">
                <a:latin typeface="Century Gothic" panose="020B0502020202020204" pitchFamily="34" charset="0"/>
              </a:rPr>
              <a:t>20 años de experiencia liderando equipos y más de 300 sesiones de Coaching Profesional.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Edad: 58 años</a:t>
            </a: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Estado civil: Unión estable.</a:t>
            </a: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Hijos: </a:t>
            </a:r>
            <a:r>
              <a:rPr lang="es-CO" sz="1600" dirty="0" smtClean="0">
                <a:latin typeface="Century Gothic" panose="020B0502020202020204" pitchFamily="34" charset="0"/>
              </a:rPr>
              <a:t>2 hijos</a:t>
            </a:r>
          </a:p>
          <a:p>
            <a:pPr algn="just"/>
            <a:r>
              <a:rPr lang="es-CO" sz="1600" dirty="0" err="1" smtClean="0">
                <a:latin typeface="Century Gothic" panose="020B0502020202020204" pitchFamily="34" charset="0"/>
              </a:rPr>
              <a:t>Hobbis</a:t>
            </a:r>
            <a:r>
              <a:rPr lang="es-CO" sz="1600" dirty="0" smtClean="0">
                <a:latin typeface="Century Gothic" panose="020B0502020202020204" pitchFamily="34" charset="0"/>
              </a:rPr>
              <a:t>: </a:t>
            </a:r>
            <a:r>
              <a:rPr lang="es-ES" sz="1600" dirty="0">
                <a:latin typeface="Century Gothic" panose="020B0502020202020204" pitchFamily="34" charset="0"/>
              </a:rPr>
              <a:t>escuchar música, actividades al aire libre.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b="1" dirty="0" smtClean="0">
                <a:latin typeface="Century Gothic" panose="020B0502020202020204" pitchFamily="34" charset="0"/>
              </a:rPr>
              <a:t>LEMA: AMOR NO QUITA CONOCIMIENTO.</a:t>
            </a:r>
            <a:endParaRPr lang="es-CO" sz="1600" b="1" dirty="0">
              <a:latin typeface="Century Gothic" panose="020B0502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E5ECA8C-B97C-4424-ACE5-1E99C20BDD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667" b="9179"/>
          <a:stretch/>
        </p:blipFill>
        <p:spPr>
          <a:xfrm>
            <a:off x="946181" y="3989818"/>
            <a:ext cx="1797019" cy="247204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288" y="1111377"/>
            <a:ext cx="1887961" cy="23083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3690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17C34B1-9528-4FEE-8D57-7747749AC08E}"/>
              </a:ext>
            </a:extLst>
          </p:cNvPr>
          <p:cNvSpPr txBox="1"/>
          <p:nvPr/>
        </p:nvSpPr>
        <p:spPr>
          <a:xfrm>
            <a:off x="6248400" y="1242333"/>
            <a:ext cx="473102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err="1">
                <a:latin typeface="Century Gothic" panose="020B0502020202020204" pitchFamily="34" charset="0"/>
              </a:rPr>
              <a:t>Emocionómetro</a:t>
            </a:r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Bajo el liderazgo de </a:t>
            </a:r>
            <a:r>
              <a:rPr lang="es-CO" sz="2000" dirty="0" err="1">
                <a:latin typeface="Century Gothic" panose="020B0502020202020204" pitchFamily="34" charset="0"/>
              </a:rPr>
              <a:t>Mircaly</a:t>
            </a:r>
            <a:r>
              <a:rPr lang="es-CO" sz="2000" dirty="0">
                <a:latin typeface="Century Gothic" panose="020B0502020202020204" pitchFamily="34" charset="0"/>
              </a:rPr>
              <a:t>, se utilizó esta herramienta para medir la emoción con la que cada participante llegó a la sesión y con la que esperaba irse de la misma.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9EE49D5-D358-4FB8-B0DC-61E0536B527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ESTÍMULO DE APERTURA UTILIZADO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66CD2F3-B12E-4158-9451-A900C630C85F}"/>
              </a:ext>
            </a:extLst>
          </p:cNvPr>
          <p:cNvSpPr txBox="1"/>
          <p:nvPr/>
        </p:nvSpPr>
        <p:spPr>
          <a:xfrm>
            <a:off x="860786" y="3900266"/>
            <a:ext cx="47310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atin typeface="Century Gothic" panose="020B0502020202020204" pitchFamily="34" charset="0"/>
              </a:rPr>
              <a:t>Lo que No Conocen de Mí con Frases Incompletas</a:t>
            </a:r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Bajo el liderazgo de </a:t>
            </a:r>
            <a:r>
              <a:rPr lang="es-CO" sz="2000" dirty="0" err="1">
                <a:latin typeface="Century Gothic" panose="020B0502020202020204" pitchFamily="34" charset="0"/>
              </a:rPr>
              <a:t>Mircaly</a:t>
            </a:r>
            <a:r>
              <a:rPr lang="es-CO" sz="2000" dirty="0">
                <a:latin typeface="Century Gothic" panose="020B0502020202020204" pitchFamily="34" charset="0"/>
              </a:rPr>
              <a:t>, se utilizó esta herramienta para integrar a los miembros del equipo y permitir que se conocieran mutuamente antes de iniciar la sesión.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2115AE1A-0887-4914-8267-842D1C9AA0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0F6638E-E0D0-4E9B-8A3C-CE21A7BCFF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92" t="25121" r="9078" b="14483"/>
          <a:stretch/>
        </p:blipFill>
        <p:spPr>
          <a:xfrm>
            <a:off x="860786" y="1116641"/>
            <a:ext cx="4565974" cy="24647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859" y="3706097"/>
            <a:ext cx="4725631" cy="25636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24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B1A2AACD-E6F8-4C6C-9FB3-89023DB16A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7F51A5D-6A59-4074-8EFA-77B4523392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568" r="12463" b="14384"/>
          <a:stretch/>
        </p:blipFill>
        <p:spPr>
          <a:xfrm>
            <a:off x="4872446" y="1485817"/>
            <a:ext cx="6517795" cy="46368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17C34B1-9528-4FEE-8D57-7747749AC08E}"/>
              </a:ext>
            </a:extLst>
          </p:cNvPr>
          <p:cNvSpPr txBox="1"/>
          <p:nvPr/>
        </p:nvSpPr>
        <p:spPr>
          <a:xfrm>
            <a:off x="533876" y="1485817"/>
            <a:ext cx="406425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atin typeface="Century Gothic" panose="020B0502020202020204" pitchFamily="34" charset="0"/>
              </a:rPr>
              <a:t>Explicando las </a:t>
            </a:r>
            <a:r>
              <a:rPr lang="es-CO" sz="2000" b="1" dirty="0" smtClean="0">
                <a:latin typeface="Century Gothic" panose="020B0502020202020204" pitchFamily="34" charset="0"/>
              </a:rPr>
              <a:t>Instrucciones del ejercicio:</a:t>
            </a:r>
          </a:p>
          <a:p>
            <a:pPr algn="ctr"/>
            <a:endParaRPr lang="es-CO" sz="2000" b="1" dirty="0">
              <a:latin typeface="Century Gothic" panose="020B0502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dirty="0">
                <a:latin typeface="Century Gothic" panose="020B0502020202020204" pitchFamily="34" charset="0"/>
              </a:rPr>
              <a:t>Se asignaron </a:t>
            </a:r>
            <a:r>
              <a:rPr lang="es-CO" sz="2000" dirty="0" smtClean="0">
                <a:latin typeface="Century Gothic" panose="020B0502020202020204" pitchFamily="34" charset="0"/>
              </a:rPr>
              <a:t>roles, Cristian fue el facilitador de la actividad. </a:t>
            </a:r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endParaRPr lang="es-CO" sz="2000" dirty="0" smtClean="0">
              <a:latin typeface="Century Gothic" panose="020B0502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latin typeface="Century Gothic" panose="020B0502020202020204" pitchFamily="34" charset="0"/>
              </a:rPr>
              <a:t>Se establecieron objetivos y acuerdos para el desarrollo de la actividad.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O" sz="2000" dirty="0">
              <a:latin typeface="Century Gothic" panose="020B0502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latin typeface="Century Gothic" panose="020B0502020202020204" pitchFamily="34" charset="0"/>
              </a:rPr>
              <a:t>Cada participante inicio de $ 5.000= </a:t>
            </a:r>
            <a:r>
              <a:rPr lang="es-ES" sz="2000" dirty="0">
                <a:latin typeface="Century Gothic" panose="020B0502020202020204" pitchFamily="34" charset="0"/>
              </a:rPr>
              <a:t>Coaching Play </a:t>
            </a:r>
            <a:r>
              <a:rPr lang="es-ES" sz="2000" dirty="0" err="1" smtClean="0">
                <a:latin typeface="Century Gothic" panose="020B0502020202020204" pitchFamily="34" charset="0"/>
              </a:rPr>
              <a:t>Dolares</a:t>
            </a:r>
            <a:r>
              <a:rPr lang="es-ES" sz="2000" dirty="0" smtClean="0">
                <a:latin typeface="Century Gothic" panose="020B0502020202020204" pitchFamily="34" charset="0"/>
              </a:rPr>
              <a:t>.</a:t>
            </a:r>
            <a:endParaRPr lang="es-CO" sz="2000" dirty="0" smtClean="0">
              <a:latin typeface="Century Gothic" panose="020B0502020202020204" pitchFamily="34" charset="0"/>
            </a:endParaRP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A0CCE41-DF0C-4138-8AA1-73DF5096F7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4" t="8048" r="-1"/>
          <a:stretch/>
        </p:blipFill>
        <p:spPr>
          <a:xfrm>
            <a:off x="2211501" y="5495302"/>
            <a:ext cx="1465314" cy="62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89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D73DC66F-9FF6-4B81-8238-7C6EDC485D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C05C798-2CB1-4A06-B0E0-060D16D477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A56A349B-7639-4F7E-B7C9-580B873401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77AD918-19C0-49F6-826A-1D353DCB5D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4" t="15652" r="6377" b="18648"/>
          <a:stretch/>
        </p:blipFill>
        <p:spPr>
          <a:xfrm>
            <a:off x="531970" y="1631784"/>
            <a:ext cx="6617483" cy="43020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ángulo 3"/>
          <p:cNvSpPr/>
          <p:nvPr/>
        </p:nvSpPr>
        <p:spPr>
          <a:xfrm>
            <a:off x="7597659" y="2353270"/>
            <a:ext cx="4214771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 smtClean="0">
                <a:latin typeface="Century Gothic" panose="020B0502020202020204" pitchFamily="34" charset="0"/>
              </a:rPr>
              <a:t>Fortalezas del equipo</a:t>
            </a:r>
          </a:p>
          <a:p>
            <a:pPr algn="just"/>
            <a:endParaRPr lang="es-CO" sz="2000" dirty="0" smtClean="0"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latin typeface="Century Gothic" panose="020B0502020202020204" pitchFamily="34" charset="0"/>
              </a:rPr>
              <a:t>Se </a:t>
            </a:r>
            <a:r>
              <a:rPr lang="es-CO" sz="2000" dirty="0">
                <a:latin typeface="Century Gothic" panose="020B0502020202020204" pitchFamily="34" charset="0"/>
              </a:rPr>
              <a:t>identificaron las fortalezas de cada consultor </a:t>
            </a:r>
            <a:r>
              <a:rPr lang="es-CO" sz="2000" dirty="0" smtClean="0">
                <a:latin typeface="Century Gothic" panose="020B0502020202020204" pitchFamily="34" charset="0"/>
              </a:rPr>
              <a:t>así </a:t>
            </a:r>
            <a:r>
              <a:rPr lang="es-CO" sz="2000" dirty="0">
                <a:latin typeface="Century Gothic" panose="020B0502020202020204" pitchFamily="34" charset="0"/>
              </a:rPr>
              <a:t>como las oportunidades de </a:t>
            </a:r>
            <a:r>
              <a:rPr lang="es-CO" sz="2000" dirty="0" smtClean="0">
                <a:latin typeface="Century Gothic" panose="020B0502020202020204" pitchFamily="34" charset="0"/>
              </a:rPr>
              <a:t>mejora. </a:t>
            </a:r>
          </a:p>
          <a:p>
            <a:pPr algn="just"/>
            <a:endParaRPr lang="es-CO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01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948595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6D6BB311-3A32-416D-A491-B958DC5453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B52860B-E7C2-4CEC-93EA-DFEE142691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65" t="9942" r="13044" b="30715"/>
          <a:stretch/>
        </p:blipFill>
        <p:spPr>
          <a:xfrm>
            <a:off x="2085329" y="1509574"/>
            <a:ext cx="8630942" cy="49636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8736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8" y="94287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52B27C07-21E7-4942-B4CF-7B0CC75098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F105F15-D1DF-47B9-BED3-1798CABFCF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01" t="36328"/>
          <a:stretch/>
        </p:blipFill>
        <p:spPr>
          <a:xfrm>
            <a:off x="1245701" y="1498127"/>
            <a:ext cx="9700592" cy="49864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5508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988228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EF476CD3-8212-4A3C-AEA5-7959057034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1D31837-0918-4182-8276-DDF1E07BDA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62" t="19116" b="23739"/>
          <a:stretch/>
        </p:blipFill>
        <p:spPr>
          <a:xfrm>
            <a:off x="1307252" y="1449893"/>
            <a:ext cx="9577490" cy="4849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580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1FCEDF01-7FD4-4137-80FC-4A333F4DEC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35D1B52-4EEA-4415-B89C-D36582DD15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84" t="26667" r="7247" b="9446"/>
          <a:stretch/>
        </p:blipFill>
        <p:spPr>
          <a:xfrm>
            <a:off x="1580796" y="1407162"/>
            <a:ext cx="9113705" cy="4971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8368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935083CF-716E-4233-9208-FEFD3076A02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F1422D2-51E9-46F4-A334-2A8C30CBE0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33" t="11717" b="26657"/>
          <a:stretch/>
        </p:blipFill>
        <p:spPr>
          <a:xfrm>
            <a:off x="6400800" y="1466838"/>
            <a:ext cx="5330024" cy="50490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49D8E3F-9140-44AD-8AE0-DEC3A3223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31" y="1466837"/>
            <a:ext cx="5451569" cy="50490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7373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604F552B-867D-4C86-B93E-711FBB8C13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3" t="9857" r="5251" b="12768"/>
          <a:stretch/>
        </p:blipFill>
        <p:spPr>
          <a:xfrm rot="20181532">
            <a:off x="155134" y="154626"/>
            <a:ext cx="995201" cy="915571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 flipV="1">
            <a:off x="1415288" y="849281"/>
            <a:ext cx="9974953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B00A067-1A3B-4922-AC6C-8BD7FCC3629E}"/>
              </a:ext>
            </a:extLst>
          </p:cNvPr>
          <p:cNvSpPr txBox="1"/>
          <p:nvPr/>
        </p:nvSpPr>
        <p:spPr>
          <a:xfrm>
            <a:off x="251788" y="967463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Tabla de resultados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82CB476-93EB-4CDE-A30A-99AB20CDAB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312B30AB-37C9-4953-B803-853FFC438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3" t="9857" r="5251" b="12768"/>
          <a:stretch/>
        </p:blipFill>
        <p:spPr>
          <a:xfrm rot="21205881">
            <a:off x="1035265" y="81897"/>
            <a:ext cx="981527" cy="902992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E5EA822-3A6F-4FBF-9ED4-282F6890AF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3" t="9857" r="5251" b="12768"/>
          <a:stretch/>
        </p:blipFill>
        <p:spPr>
          <a:xfrm rot="290002">
            <a:off x="596778" y="658066"/>
            <a:ext cx="896112" cy="824411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988813"/>
              </p:ext>
            </p:extLst>
          </p:nvPr>
        </p:nvGraphicFramePr>
        <p:xfrm>
          <a:off x="336714" y="1458821"/>
          <a:ext cx="11213771" cy="53136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422843">
                  <a:extLst>
                    <a:ext uri="{9D8B030D-6E8A-4147-A177-3AD203B41FA5}">
                      <a16:colId xmlns:a16="http://schemas.microsoft.com/office/drawing/2014/main" val="2146221837"/>
                    </a:ext>
                  </a:extLst>
                </a:gridCol>
                <a:gridCol w="2197732">
                  <a:extLst>
                    <a:ext uri="{9D8B030D-6E8A-4147-A177-3AD203B41FA5}">
                      <a16:colId xmlns:a16="http://schemas.microsoft.com/office/drawing/2014/main" val="2472318974"/>
                    </a:ext>
                  </a:extLst>
                </a:gridCol>
                <a:gridCol w="2197732">
                  <a:extLst>
                    <a:ext uri="{9D8B030D-6E8A-4147-A177-3AD203B41FA5}">
                      <a16:colId xmlns:a16="http://schemas.microsoft.com/office/drawing/2014/main" val="2119113549"/>
                    </a:ext>
                  </a:extLst>
                </a:gridCol>
                <a:gridCol w="2197732">
                  <a:extLst>
                    <a:ext uri="{9D8B030D-6E8A-4147-A177-3AD203B41FA5}">
                      <a16:colId xmlns:a16="http://schemas.microsoft.com/office/drawing/2014/main" val="3919008224"/>
                    </a:ext>
                  </a:extLst>
                </a:gridCol>
                <a:gridCol w="2197732">
                  <a:extLst>
                    <a:ext uri="{9D8B030D-6E8A-4147-A177-3AD203B41FA5}">
                      <a16:colId xmlns:a16="http://schemas.microsoft.com/office/drawing/2014/main" val="2203301404"/>
                    </a:ext>
                  </a:extLst>
                </a:gridCol>
              </a:tblGrid>
              <a:tr h="435732"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CATALINA 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MIRCALY</a:t>
                      </a:r>
                      <a:r>
                        <a:rPr lang="es-CO" baseline="0" dirty="0" smtClean="0"/>
                        <a:t> 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MARITA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FERNANDA 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BLANCA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474793"/>
                  </a:ext>
                </a:extLst>
              </a:tr>
              <a:tr h="964169">
                <a:tc>
                  <a:txBody>
                    <a:bodyPr/>
                    <a:lstStyle/>
                    <a:p>
                      <a:pPr algn="ctr"/>
                      <a:endParaRPr lang="es-CO" sz="1100" b="1" kern="1200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6699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Respeto</a:t>
                      </a:r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5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Actitud positiva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$ 3000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Generosidad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Sabiduría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$1000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6699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Empoderamiento </a:t>
                      </a:r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$ 4000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3702277"/>
                  </a:ext>
                </a:extLst>
              </a:tr>
              <a:tr h="1009365"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Sentido del Humor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$1000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Flexibilidad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5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Inteligencia</a:t>
                      </a:r>
                      <a:r>
                        <a:rPr lang="es-CO" sz="1400" b="1" kern="1200" baseline="0" dirty="0" smtClean="0">
                          <a:solidFill>
                            <a:srgbClr val="00B05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Emocional </a:t>
                      </a:r>
                      <a:endParaRPr lang="es-CO" sz="1400" b="1" kern="1200" dirty="0" smtClean="0">
                        <a:solidFill>
                          <a:srgbClr val="00B05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$ 3000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5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Voluntad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$ 3000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Combo:</a:t>
                      </a:r>
                      <a:r>
                        <a:rPr lang="es-CO" sz="1400" b="1" kern="120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s-CO" sz="1400" b="1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Paz y servicio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$1000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7420043"/>
                  </a:ext>
                </a:extLst>
              </a:tr>
              <a:tr h="798452"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Confianza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6699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Humildad </a:t>
                      </a:r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6699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Enfoque</a:t>
                      </a:r>
                      <a:endParaRPr lang="es-CO" sz="1400" b="1" kern="1200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Asertividad</a:t>
                      </a:r>
                      <a:r>
                        <a:rPr lang="es-CO" sz="1400" b="1" kern="1200" baseline="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es-CO" sz="1400" b="1" kern="1200" dirty="0" smtClean="0">
                        <a:solidFill>
                          <a:srgbClr val="FFC0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$1000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4971612"/>
                  </a:ext>
                </a:extLst>
              </a:tr>
              <a:tr h="798452"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5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Seguridad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$ 1500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Combo:</a:t>
                      </a:r>
                      <a:r>
                        <a:rPr lang="es-CO" sz="1400" b="1" kern="120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s-CO" sz="1400" b="1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Desaprender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Donar una de sus compañeras</a:t>
                      </a:r>
                      <a:endParaRPr lang="es-CO" sz="11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Escucha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5899886"/>
                  </a:ext>
                </a:extLst>
              </a:tr>
              <a:tr h="1220277"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Combo:</a:t>
                      </a:r>
                      <a:r>
                        <a:rPr lang="es-CO" sz="1400" b="1" kern="120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s-CO" sz="1400" b="1" kern="120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Fe,Honestidad</a:t>
                      </a:r>
                      <a:r>
                        <a:rPr lang="es-CO" sz="1400" b="1" kern="12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y </a:t>
                      </a:r>
                      <a:r>
                        <a:rPr lang="es-CO" sz="1400" b="1" kern="12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Empatia</a:t>
                      </a:r>
                      <a:r>
                        <a:rPr lang="es-CO" sz="1400" b="1" kern="12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es-CO" sz="1400" b="1" kern="120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$1000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4092363"/>
                  </a:ext>
                </a:extLst>
              </a:tr>
            </a:tbl>
          </a:graphicData>
        </a:graphic>
      </p:graphicFrame>
      <p:pic>
        <p:nvPicPr>
          <p:cNvPr id="13" name="Imagen 12">
            <a:extLst>
              <a:ext uri="{FF2B5EF4-FFF2-40B4-BE49-F238E27FC236}">
                <a16:creationId xmlns:a16="http://schemas.microsoft.com/office/drawing/2014/main" id="{0A0CCE41-DF0C-4138-8AA1-73DF5096F7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4" t="8048" r="-1"/>
          <a:stretch/>
        </p:blipFill>
        <p:spPr>
          <a:xfrm rot="818849">
            <a:off x="9819602" y="390326"/>
            <a:ext cx="1914213" cy="81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94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9EE49D5-D358-4FB8-B0DC-61E0536B527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HALLAZGO DE LOS CONSULTORES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01757" y="1495613"/>
            <a:ext cx="1058848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dirty="0" smtClean="0">
                <a:latin typeface="Century Gothic" panose="020B0502020202020204" pitchFamily="34" charset="0"/>
              </a:rPr>
              <a:t>Dentro de los hallazgos que se identifican en el grupo de consultores están: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El estado de animo de cada uno de los consultores al inicio y final de la actividad.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El nivel de empoderamiento y entusiasmo con el que se va desarrollando la actividad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Las oportunidades que se pueden generar a lo largo de la actividad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Identificar las características, habilidades y virtudes del equipo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La necesidad e importancia de generar una planificación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Las ventajas de ser un equipo interdisciplinario</a:t>
            </a:r>
          </a:p>
          <a:p>
            <a:pPr algn="just"/>
            <a:endParaRPr lang="es-CO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69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37593" y="157231"/>
            <a:ext cx="10018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latin typeface="Century Gothic" panose="020B0502020202020204" pitchFamily="34" charset="0"/>
              </a:rPr>
              <a:t>FORTALEZAS IDENTIFICADAS POR LOS PARTICIPANTES</a:t>
            </a:r>
            <a:endParaRPr lang="es-CO" sz="2800" b="1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937593" y="1390664"/>
            <a:ext cx="10452649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CO" dirty="0" smtClean="0">
              <a:latin typeface="Century Gothic" panose="020B0502020202020204" pitchFamily="34" charset="0"/>
            </a:endParaRPr>
          </a:p>
          <a:p>
            <a:pPr algn="just"/>
            <a:r>
              <a:rPr lang="es-CO" dirty="0" smtClean="0">
                <a:latin typeface="Century Gothic" panose="020B0502020202020204" pitchFamily="34" charset="0"/>
              </a:rPr>
              <a:t>Dentro de las </a:t>
            </a:r>
            <a:r>
              <a:rPr lang="es-CO" sz="2400" b="1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FORTALEZAS</a:t>
            </a:r>
            <a:r>
              <a:rPr lang="es-CO" dirty="0" smtClean="0">
                <a:latin typeface="Century Gothic" panose="020B0502020202020204" pitchFamily="34" charset="0"/>
              </a:rPr>
              <a:t> que se encontraron identificaron en el grupo estaban:</a:t>
            </a:r>
          </a:p>
          <a:p>
            <a:pPr algn="just"/>
            <a:r>
              <a:rPr lang="es-CO" dirty="0" smtClean="0">
                <a:latin typeface="Century Gothic" panose="020B0502020202020204" pitchFamily="34" charset="0"/>
              </a:rPr>
              <a:t> 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HONESTIDAD 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BONDAD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SERVICIO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EMPATIA 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FLEXIBILIDAD 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EMPODERAMIENTO  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 NEGOCIACIÓN </a:t>
            </a:r>
          </a:p>
          <a:p>
            <a:pPr algn="just"/>
            <a:endParaRPr lang="es-CO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12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974998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318052" y="186194"/>
            <a:ext cx="11251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latin typeface="Century Gothic" panose="020B0502020202020204" pitchFamily="34" charset="0"/>
              </a:rPr>
              <a:t>OPORTUNIDADES ESTABLECIDAS POR LOS PARTICIPANTES</a:t>
            </a:r>
            <a:endParaRPr lang="es-CO" sz="2800" b="1" dirty="0">
              <a:latin typeface="Century Gothic" panose="020B0502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031967" y="1397674"/>
            <a:ext cx="1014984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dirty="0">
                <a:latin typeface="Century Gothic" panose="020B0502020202020204" pitchFamily="34" charset="0"/>
              </a:rPr>
              <a:t>Dentro de las </a:t>
            </a:r>
            <a:r>
              <a:rPr lang="es-CO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OPORTUNIDADES</a:t>
            </a:r>
            <a:r>
              <a:rPr lang="es-CO" dirty="0" smtClean="0">
                <a:latin typeface="Century Gothic" panose="020B0502020202020204" pitchFamily="34" charset="0"/>
              </a:rPr>
              <a:t> que </a:t>
            </a:r>
            <a:r>
              <a:rPr lang="es-CO" dirty="0">
                <a:latin typeface="Century Gothic" panose="020B0502020202020204" pitchFamily="34" charset="0"/>
              </a:rPr>
              <a:t>se </a:t>
            </a:r>
            <a:r>
              <a:rPr lang="es-CO" dirty="0" smtClean="0">
                <a:latin typeface="Century Gothic" panose="020B0502020202020204" pitchFamily="34" charset="0"/>
              </a:rPr>
              <a:t>establecieron en </a:t>
            </a:r>
            <a:r>
              <a:rPr lang="es-CO" dirty="0">
                <a:latin typeface="Century Gothic" panose="020B0502020202020204" pitchFamily="34" charset="0"/>
              </a:rPr>
              <a:t>el grupo </a:t>
            </a:r>
            <a:r>
              <a:rPr lang="es-CO" dirty="0" smtClean="0">
                <a:latin typeface="Century Gothic" panose="020B0502020202020204" pitchFamily="34" charset="0"/>
              </a:rPr>
              <a:t>se encontraron: </a:t>
            </a:r>
            <a:endParaRPr lang="es-CO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dirty="0" smtClean="0">
                <a:latin typeface="Century Gothic" panose="020B0502020202020204" pitchFamily="34" charset="0"/>
              </a:rPr>
              <a:t>Paciencia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dirty="0" smtClean="0">
                <a:latin typeface="Century Gothic" panose="020B0502020202020204" pitchFamily="34" charset="0"/>
              </a:rPr>
              <a:t>Escucha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dirty="0" smtClean="0">
                <a:latin typeface="Century Gothic" panose="020B0502020202020204" pitchFamily="34" charset="0"/>
              </a:rPr>
              <a:t>Adaptación al cambio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dirty="0">
                <a:latin typeface="Century Gothic" panose="020B0502020202020204" pitchFamily="34" charset="0"/>
              </a:rPr>
              <a:t>Inteligencia emocional </a:t>
            </a:r>
            <a:endParaRPr lang="es-CO" dirty="0" smtClean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dirty="0" smtClean="0">
                <a:latin typeface="Century Gothic" panose="020B0502020202020204" pitchFamily="34" charset="0"/>
              </a:rPr>
              <a:t>Empoderamiento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es-CO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es-CO" dirty="0">
              <a:latin typeface="Century Gothic" panose="020B0502020202020204" pitchFamily="34" charset="0"/>
            </a:endParaRPr>
          </a:p>
        </p:txBody>
      </p:sp>
      <p:pic>
        <p:nvPicPr>
          <p:cNvPr id="11268" name="Picture 4" descr="Cliente, Servicio De Atención Al Cliente, La Felicidad imagen png - imagen  transparente descarga gratui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5917">
            <a:off x="6505301" y="2692592"/>
            <a:ext cx="3605351" cy="21632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3600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101064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255332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COMPROMISOS - ACCIONES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755752" y="1319297"/>
            <a:ext cx="106804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dirty="0" smtClean="0">
                <a:latin typeface="Century Gothic" panose="020B0502020202020204" pitchFamily="34" charset="0"/>
              </a:rPr>
              <a:t>Los compromisos y acciones que nos planteamos como equipo: </a:t>
            </a:r>
            <a:endParaRPr lang="es-CO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dirty="0" smtClean="0">
                <a:latin typeface="Century Gothic" panose="020B0502020202020204" pitchFamily="34" charset="0"/>
              </a:rPr>
              <a:t>Es la generación de estrategias para manejar  y plantear una adecuada comunicación asertiva.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dirty="0" smtClean="0">
                <a:latin typeface="Century Gothic" panose="020B0502020202020204" pitchFamily="34" charset="0"/>
              </a:rPr>
              <a:t>Mantener el equilibrio y la confianza en cada una de las experiencias y aprendizajes que realicemos como consultores.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dirty="0" smtClean="0">
                <a:latin typeface="Century Gothic" panose="020B0502020202020204" pitchFamily="34" charset="0"/>
              </a:rPr>
              <a:t>Arriesgarse y tener la convicción de los proyectos y metas planteadas.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dirty="0" smtClean="0">
                <a:latin typeface="Century Gothic" panose="020B0502020202020204" pitchFamily="34" charset="0"/>
              </a:rPr>
              <a:t>Mantener el compromiso y la creatividad para cada labor a desarrollar 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dirty="0" smtClean="0">
                <a:latin typeface="Century Gothic" panose="020B0502020202020204" pitchFamily="34" charset="0"/>
              </a:rPr>
              <a:t>Generar herramientas que permitan la innovación y el éxito de nuestro equipo. </a:t>
            </a:r>
          </a:p>
        </p:txBody>
      </p:sp>
    </p:spTree>
    <p:extLst>
      <p:ext uri="{BB962C8B-B14F-4D97-AF65-F5344CB8AC3E}">
        <p14:creationId xmlns:p14="http://schemas.microsoft.com/office/powerpoint/2010/main" val="76582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100013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261256" y="308693"/>
            <a:ext cx="11338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latin typeface="Century Gothic" panose="020B0502020202020204" pitchFamily="34" charset="0"/>
              </a:rPr>
              <a:t>¿CÓMO SABER QUE AVANZARÁ EN SUS COMPROMISOS O ACCIONES?</a:t>
            </a:r>
            <a:endParaRPr lang="es-CO" sz="2400" b="1" dirty="0">
              <a:latin typeface="Century Gothic" panose="020B0502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801757" y="1319297"/>
            <a:ext cx="1040617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sz="2000" dirty="0" smtClean="0">
                <a:latin typeface="Century Gothic" panose="020B0502020202020204" pitchFamily="34" charset="0"/>
              </a:rPr>
              <a:t>Como equipo consultor avanzaremos : </a:t>
            </a:r>
            <a:endParaRPr lang="es-CO" sz="2000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Desarrollar actividades y reuniones en grupo que permitan generar una adecuada comunicación asertiva.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Realizar talleres relacionados con el manejo del equilibrio y la confianza.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Desarrollar actividades y tareas las cuales hemos estado aplazando, de tal manera que no tengamos miedo de asumir nuevos retos.   </a:t>
            </a:r>
          </a:p>
          <a:p>
            <a:pPr lvl="1" algn="just">
              <a:lnSpc>
                <a:spcPct val="200000"/>
              </a:lnSpc>
              <a:buClr>
                <a:srgbClr val="0070C0"/>
              </a:buClr>
            </a:pPr>
            <a:endParaRPr lang="es-CO" dirty="0" smtClean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1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8DEDFFE-3D99-4781-83CD-BD67E035EF07}"/>
              </a:ext>
            </a:extLst>
          </p:cNvPr>
          <p:cNvSpPr txBox="1"/>
          <p:nvPr/>
        </p:nvSpPr>
        <p:spPr>
          <a:xfrm>
            <a:off x="1139686" y="220370"/>
            <a:ext cx="9912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 smtClean="0">
                <a:latin typeface="Century Gothic" panose="020B0502020202020204" pitchFamily="34" charset="0"/>
              </a:rPr>
              <a:t>FORTALEZAS IDENTIFICADAS POR LOS COACHS</a:t>
            </a:r>
            <a:endParaRPr lang="es-CO" sz="3200" b="1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031966" y="1432473"/>
            <a:ext cx="1035827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sz="2000" dirty="0">
                <a:latin typeface="Century Gothic" panose="020B0502020202020204" pitchFamily="34" charset="0"/>
              </a:rPr>
              <a:t>Las </a:t>
            </a:r>
            <a:r>
              <a:rPr lang="es-CO" sz="2000" dirty="0" smtClean="0">
                <a:latin typeface="Century Gothic" panose="020B0502020202020204" pitchFamily="34" charset="0"/>
              </a:rPr>
              <a:t>fortalezas que identifican nuestras </a:t>
            </a:r>
            <a:r>
              <a:rPr lang="es-CO" sz="2000" dirty="0">
                <a:latin typeface="Century Gothic" panose="020B0502020202020204" pitchFamily="34" charset="0"/>
              </a:rPr>
              <a:t>masters son: </a:t>
            </a:r>
          </a:p>
          <a:p>
            <a:pPr marL="800100" lvl="1" indent="-342900" algn="just">
              <a:lnSpc>
                <a:spcPct val="20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Disposición </a:t>
            </a:r>
          </a:p>
          <a:p>
            <a:pPr marL="800100" lvl="1" indent="-342900" algn="just">
              <a:lnSpc>
                <a:spcPct val="20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Carisma </a:t>
            </a:r>
          </a:p>
          <a:p>
            <a:pPr marL="800100" lvl="1" indent="-342900" algn="just">
              <a:lnSpc>
                <a:spcPct val="20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Recursividad</a:t>
            </a:r>
          </a:p>
          <a:p>
            <a:pPr marL="800100" lvl="1" indent="-342900" algn="just">
              <a:lnSpc>
                <a:spcPct val="20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Trabajo en equipo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es-CO" sz="1600" dirty="0">
              <a:latin typeface="Century Gothic" panose="020B0502020202020204" pitchFamily="34" charset="0"/>
            </a:endParaRPr>
          </a:p>
        </p:txBody>
      </p:sp>
      <p:pic>
        <p:nvPicPr>
          <p:cNvPr id="6152" name="Picture 8" descr="Qué es un assessment centers y cómo lo utilizan los reclutadores? |  Recursos Humanos, el portal del Capital Humano | Guia empresas recursos  humanos pe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9460">
            <a:off x="6330442" y="2775719"/>
            <a:ext cx="3639139" cy="24624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5299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5773" y="48653"/>
            <a:ext cx="115956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latin typeface="Century Gothic" panose="020B0502020202020204" pitchFamily="34" charset="0"/>
              </a:rPr>
              <a:t>FORTALEZAS QUE RECONOCEN LOS FACILITADORES PARA AVANZAR EN SUS TEMAS DE INTERVENCIÓN</a:t>
            </a:r>
            <a:endParaRPr lang="es-CO" sz="24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943568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AE323008-64B2-4D6E-BD02-8CC2F1684D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7" name="Rectángulo 6"/>
          <p:cNvSpPr/>
          <p:nvPr/>
        </p:nvSpPr>
        <p:spPr>
          <a:xfrm>
            <a:off x="801756" y="1461677"/>
            <a:ext cx="1058848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sz="1600" dirty="0" smtClean="0">
                <a:latin typeface="Century Gothic" panose="020B0502020202020204" pitchFamily="34" charset="0"/>
              </a:rPr>
              <a:t>Una vez finaliza la SUBASTA el facilitador, solicita al equipo realizar un momento de reflexión para identificar fortalezas que se obtuvieron durante el ejercicio y las que no salieron, de tal manera que entre todo el grupo se identifique cuales de estas los representa como equipo, dentro de esto, se logro identificar: </a:t>
            </a:r>
            <a:endParaRPr lang="es-CO" sz="1600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sz="1600" dirty="0" smtClean="0">
                <a:latin typeface="Century Gothic" panose="020B0502020202020204" pitchFamily="34" charset="0"/>
              </a:rPr>
              <a:t>Paciencia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sz="1600" dirty="0" smtClean="0">
                <a:latin typeface="Century Gothic" panose="020B0502020202020204" pitchFamily="34" charset="0"/>
              </a:rPr>
              <a:t>Tolerancia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sz="1600" dirty="0" smtClean="0">
                <a:latin typeface="Century Gothic" panose="020B0502020202020204" pitchFamily="34" charset="0"/>
              </a:rPr>
              <a:t>Flexibilidad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sz="1600" dirty="0" smtClean="0">
                <a:latin typeface="Century Gothic" panose="020B0502020202020204" pitchFamily="34" charset="0"/>
              </a:rPr>
              <a:t>Inteligencia Emocional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sz="1600" dirty="0" smtClean="0">
                <a:latin typeface="Century Gothic" panose="020B0502020202020204" pitchFamily="34" charset="0"/>
              </a:rPr>
              <a:t>Versatilidad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sz="1600" dirty="0" smtClean="0">
                <a:latin typeface="Century Gothic" panose="020B0502020202020204" pitchFamily="34" charset="0"/>
              </a:rPr>
              <a:t>Actitud positiva </a:t>
            </a:r>
            <a:endParaRPr lang="es-CO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53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981136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184899"/>
            <a:ext cx="9892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 smtClean="0">
                <a:latin typeface="Century Gothic" panose="020B0502020202020204" pitchFamily="34" charset="0"/>
              </a:rPr>
              <a:t>APRENDIZAJES DEL EQUIPO CONSULTOR</a:t>
            </a:r>
            <a:endParaRPr lang="es-CO" sz="3200" b="1" dirty="0">
              <a:latin typeface="Century Gothic" panose="020B0502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323749" y="1238317"/>
            <a:ext cx="95445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dirty="0" smtClean="0">
                <a:latin typeface="Century Gothic" panose="020B0502020202020204" pitchFamily="34" charset="0"/>
              </a:rPr>
              <a:t>Como equipo y grupo consultor, nos llevamos los siguientes aprendizajes y enseñanzas: </a:t>
            </a:r>
            <a:endParaRPr lang="es-CO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El talento y la capacidad que tenemos cada uno como profesionales.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Las fortalezas que debemos desarrollar como lideres en nuestro trabajo. </a:t>
            </a:r>
            <a:endParaRPr lang="es-CO" sz="1600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La importancia de generar empoderamiento y comunicación asertiva en nosotros mismos y nuestro equipo de trabajo.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Lo interesante que es el aprender jugando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Valorar cada experiencia como un aprendizaje y oportunidad de mejora.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es-CO" sz="1600" dirty="0" smtClean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97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latin typeface="Century Gothic" panose="020B0502020202020204" pitchFamily="34" charset="0"/>
              </a:rPr>
              <a:t>APRENDIZAJES O RETROALIMENTACIÓN DE </a:t>
            </a:r>
            <a:r>
              <a:rPr lang="es-CO" sz="2800" b="1" dirty="0" smtClean="0">
                <a:latin typeface="Century Gothic" panose="020B0502020202020204" pitchFamily="34" charset="0"/>
              </a:rPr>
              <a:t>MASTERS</a:t>
            </a:r>
            <a:endParaRPr lang="es-CO" sz="2800" b="1" dirty="0">
              <a:latin typeface="Century Gothic" panose="020B0502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801756" y="1226121"/>
            <a:ext cx="10588486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dirty="0" smtClean="0">
                <a:latin typeface="Century Gothic" panose="020B0502020202020204" pitchFamily="34" charset="0"/>
              </a:rPr>
              <a:t>Las observaciones y </a:t>
            </a:r>
            <a:r>
              <a:rPr lang="es-CO" dirty="0" err="1">
                <a:latin typeface="Century Gothic" panose="020B0502020202020204" pitchFamily="34" charset="0"/>
              </a:rPr>
              <a:t>f</a:t>
            </a:r>
            <a:r>
              <a:rPr lang="es-CO" dirty="0" err="1" smtClean="0">
                <a:latin typeface="Century Gothic" panose="020B0502020202020204" pitchFamily="34" charset="0"/>
              </a:rPr>
              <a:t>eedback</a:t>
            </a:r>
            <a:r>
              <a:rPr lang="es-CO" dirty="0" smtClean="0">
                <a:latin typeface="Century Gothic" panose="020B0502020202020204" pitchFamily="34" charset="0"/>
              </a:rPr>
              <a:t> que realizan nuestras masters son: </a:t>
            </a:r>
          </a:p>
          <a:p>
            <a:pPr algn="just">
              <a:lnSpc>
                <a:spcPct val="200000"/>
              </a:lnSpc>
            </a:pPr>
            <a:endParaRPr lang="es-CO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s-CO" dirty="0" smtClean="0">
                <a:latin typeface="Century Gothic" panose="020B0502020202020204" pitchFamily="34" charset="0"/>
              </a:rPr>
              <a:t>La importancia de preparar y planificar los ejercicios con anterioridad.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s-CO" dirty="0" smtClean="0">
                <a:latin typeface="Century Gothic" panose="020B0502020202020204" pitchFamily="34" charset="0"/>
              </a:rPr>
              <a:t>El tener la disposición y seguridad para desempeñar la actividad sin tener temor de hacerlo.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s-CO" dirty="0" smtClean="0">
                <a:latin typeface="Century Gothic" panose="020B0502020202020204" pitchFamily="34" charset="0"/>
              </a:rPr>
              <a:t>No perder el objetivo de la actividad y centralizarla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s-CO" dirty="0" smtClean="0">
                <a:latin typeface="Century Gothic" panose="020B0502020202020204" pitchFamily="34" charset="0"/>
              </a:rPr>
              <a:t>Disponer de tiempo y disposición para el desarrollo de las actividades.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es-CO" sz="1600" dirty="0" smtClean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78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931AE61-A6AE-4EAA-9030-E28A119FBF70}"/>
              </a:ext>
            </a:extLst>
          </p:cNvPr>
          <p:cNvSpPr txBox="1"/>
          <p:nvPr/>
        </p:nvSpPr>
        <p:spPr>
          <a:xfrm>
            <a:off x="437982" y="1291441"/>
            <a:ext cx="111095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s-CO" sz="2000" dirty="0">
                <a:latin typeface="Century Gothic" panose="020B0502020202020204" pitchFamily="34" charset="0"/>
              </a:rPr>
              <a:t>Disponer de tiempo suficiente para el desarrollo del ejercicio, ya que dada las dinámicas del juego, los retos y las intervenciones de cada participante, la sesión puede extenderse a más de 2 horas.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es-CO" sz="2000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s-CO" sz="2000" dirty="0">
                <a:latin typeface="Century Gothic" panose="020B0502020202020204" pitchFamily="34" charset="0"/>
              </a:rPr>
              <a:t>Organizar los elementos a utilizar de manera previa y asegurarse de contar con todos los elementos para realizar el ejercicio correctamente y cumplir con los objetivos propuestos.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SUGERENCIAS PARA EL EJERCICIO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61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7A73DBDF-5A77-4309-811D-F88B1F4A2422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EDDB17B-4CB2-465A-88AC-27719AF38106}"/>
              </a:ext>
            </a:extLst>
          </p:cNvPr>
          <p:cNvSpPr/>
          <p:nvPr/>
        </p:nvSpPr>
        <p:spPr>
          <a:xfrm>
            <a:off x="801756" y="86135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3668949" y="-16260"/>
            <a:ext cx="4522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latin typeface="Century Gothic" panose="020B0502020202020204" pitchFamily="34" charset="0"/>
              </a:rPr>
              <a:t>LA SUBASTA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D592951-F281-4C3A-A407-8E234BEB80A0}"/>
              </a:ext>
            </a:extLst>
          </p:cNvPr>
          <p:cNvSpPr txBox="1"/>
          <p:nvPr/>
        </p:nvSpPr>
        <p:spPr>
          <a:xfrm>
            <a:off x="86137" y="1274743"/>
            <a:ext cx="11688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rgbClr val="660033"/>
                </a:solidFill>
                <a:latin typeface="Century Gothic" panose="020B0502020202020204" pitchFamily="34" charset="0"/>
              </a:rPr>
              <a:t>JUEGO CONVERSACIONAL PARA EQUIPOS</a:t>
            </a:r>
            <a:endParaRPr lang="es-CO" sz="1200" b="1" dirty="0">
              <a:solidFill>
                <a:srgbClr val="660033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639F2FE-D6DF-45FD-99C4-787C0E8CF628}"/>
              </a:ext>
            </a:extLst>
          </p:cNvPr>
          <p:cNvSpPr txBox="1"/>
          <p:nvPr/>
        </p:nvSpPr>
        <p:spPr>
          <a:xfrm>
            <a:off x="907771" y="2435120"/>
            <a:ext cx="1004514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EVIDENCIAS DE LA ACTIVIDAD </a:t>
            </a:r>
          </a:p>
          <a:p>
            <a:pPr algn="ctr"/>
            <a:endParaRPr lang="es-CO" sz="2000" b="1" dirty="0">
              <a:latin typeface="Century Gothic" panose="020B0502020202020204" pitchFamily="34" charset="0"/>
            </a:endParaRPr>
          </a:p>
          <a:p>
            <a:pPr algn="ctr"/>
            <a:endParaRPr lang="es-CO" sz="2000" b="1" dirty="0" smtClean="0">
              <a:latin typeface="Century Gothic" panose="020B0502020202020204" pitchFamily="34" charset="0"/>
            </a:endParaRPr>
          </a:p>
          <a:p>
            <a:pPr algn="ctr"/>
            <a:r>
              <a:rPr lang="es-CO" b="1" dirty="0" smtClean="0">
                <a:latin typeface="Century Gothic" panose="020B0502020202020204" pitchFamily="34" charset="0"/>
              </a:rPr>
              <a:t>Link </a:t>
            </a:r>
            <a:r>
              <a:rPr lang="es-CO" b="1" dirty="0">
                <a:latin typeface="Century Gothic" panose="020B0502020202020204" pitchFamily="34" charset="0"/>
              </a:rPr>
              <a:t>para acceder a la grabación de la sesión:</a:t>
            </a:r>
          </a:p>
          <a:p>
            <a:pPr algn="ctr"/>
            <a:r>
              <a:rPr lang="es-CO" dirty="0">
                <a:latin typeface="Century Gothic" panose="020B0502020202020204" pitchFamily="34" charset="0"/>
                <a:hlinkClick r:id="rId2"/>
              </a:rPr>
              <a:t>https://</a:t>
            </a:r>
            <a:r>
              <a:rPr lang="es-CO" dirty="0" smtClean="0">
                <a:latin typeface="Century Gothic" panose="020B0502020202020204" pitchFamily="34" charset="0"/>
                <a:hlinkClick r:id="rId2"/>
              </a:rPr>
              <a:t>us02web.zoom.us/rec/share/1MptcK-rrU1If6v_wU_FUY87PL_Yaaa8hCNKrvQImk4CluvwDgRWTXbYgjz6oPri</a:t>
            </a:r>
            <a:r>
              <a:rPr lang="es-CO" dirty="0" smtClean="0">
                <a:latin typeface="Century Gothic" panose="020B0502020202020204" pitchFamily="34" charset="0"/>
              </a:rPr>
              <a:t> </a:t>
            </a:r>
            <a:endParaRPr lang="es-CO" b="1" dirty="0">
              <a:latin typeface="Century Gothic" panose="020B0502020202020204" pitchFamily="34" charset="0"/>
            </a:endParaRPr>
          </a:p>
          <a:p>
            <a:pPr algn="ctr"/>
            <a:r>
              <a:rPr lang="es-CO" b="1" dirty="0">
                <a:latin typeface="Century Gothic" panose="020B0502020202020204" pitchFamily="34" charset="0"/>
              </a:rPr>
              <a:t>Contraseña:</a:t>
            </a:r>
          </a:p>
          <a:p>
            <a:pPr algn="ctr"/>
            <a:r>
              <a:rPr lang="es-CO" dirty="0" err="1">
                <a:latin typeface="Century Gothic" panose="020B0502020202020204" pitchFamily="34" charset="0"/>
              </a:rPr>
              <a:t>Pasword</a:t>
            </a:r>
            <a:r>
              <a:rPr lang="es-CO" dirty="0">
                <a:latin typeface="Century Gothic" panose="020B0502020202020204" pitchFamily="34" charset="0"/>
              </a:rPr>
              <a:t> subasta.  =j+h@l09</a:t>
            </a:r>
          </a:p>
        </p:txBody>
      </p:sp>
    </p:spTree>
    <p:extLst>
      <p:ext uri="{BB962C8B-B14F-4D97-AF65-F5344CB8AC3E}">
        <p14:creationId xmlns:p14="http://schemas.microsoft.com/office/powerpoint/2010/main" val="73683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4D5A35D-C1BE-47A5-A7F7-3F7C9A0CE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13" y="0"/>
            <a:ext cx="9215602" cy="690878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769E9AFB-73E8-416E-A559-10BCA1C2A6D7}"/>
              </a:ext>
            </a:extLst>
          </p:cNvPr>
          <p:cNvSpPr/>
          <p:nvPr/>
        </p:nvSpPr>
        <p:spPr>
          <a:xfrm>
            <a:off x="3564836" y="1023768"/>
            <a:ext cx="4876798" cy="4861252"/>
          </a:xfrm>
          <a:prstGeom prst="ellipse">
            <a:avLst/>
          </a:prstGeom>
          <a:solidFill>
            <a:srgbClr val="331852"/>
          </a:solidFill>
          <a:ln>
            <a:solidFill>
              <a:srgbClr val="341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789252-C87F-4A7C-BCE1-6669FB4737CD}"/>
              </a:ext>
            </a:extLst>
          </p:cNvPr>
          <p:cNvSpPr txBox="1"/>
          <p:nvPr/>
        </p:nvSpPr>
        <p:spPr>
          <a:xfrm>
            <a:off x="3564836" y="2875002"/>
            <a:ext cx="48767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6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¡GRACIAS!</a:t>
            </a:r>
            <a:endParaRPr lang="es-CO" sz="60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883F03-7C87-4A1D-906D-94366719289A}"/>
              </a:ext>
            </a:extLst>
          </p:cNvPr>
          <p:cNvSpPr txBox="1"/>
          <p:nvPr/>
        </p:nvSpPr>
        <p:spPr>
          <a:xfrm>
            <a:off x="9859618" y="6457890"/>
            <a:ext cx="25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Franklin Gothic Heavy" panose="020B0903020102020204" pitchFamily="34" charset="0"/>
              </a:rPr>
              <a:t>TEAM COACH 6.0.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EE363C2-F054-43CC-800E-602A117F1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499112"/>
            <a:ext cx="2743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9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2139</TotalTime>
  <Words>1641</Words>
  <Application>Microsoft Office PowerPoint</Application>
  <PresentationFormat>Panorámica</PresentationFormat>
  <Paragraphs>276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Century Gothic</vt:lpstr>
      <vt:lpstr>Franklin Gothic Heavy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Desarrollo Humano</cp:lastModifiedBy>
  <cp:revision>117</cp:revision>
  <dcterms:created xsi:type="dcterms:W3CDTF">2020-07-14T14:59:04Z</dcterms:created>
  <dcterms:modified xsi:type="dcterms:W3CDTF">2020-07-25T16:43:23Z</dcterms:modified>
</cp:coreProperties>
</file>