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95" r:id="rId2"/>
    <p:sldId id="315" r:id="rId3"/>
    <p:sldId id="263" r:id="rId4"/>
    <p:sldId id="316" r:id="rId5"/>
    <p:sldId id="256" r:id="rId6"/>
    <p:sldId id="310" r:id="rId7"/>
    <p:sldId id="257" r:id="rId8"/>
    <p:sldId id="303" r:id="rId9"/>
    <p:sldId id="304" r:id="rId10"/>
    <p:sldId id="305" r:id="rId11"/>
    <p:sldId id="266" r:id="rId12"/>
    <p:sldId id="267" r:id="rId13"/>
    <p:sldId id="306" r:id="rId14"/>
    <p:sldId id="307" r:id="rId15"/>
    <p:sldId id="308" r:id="rId16"/>
    <p:sldId id="309" r:id="rId17"/>
    <p:sldId id="313" r:id="rId18"/>
    <p:sldId id="273" r:id="rId19"/>
    <p:sldId id="286" r:id="rId20"/>
    <p:sldId id="288" r:id="rId21"/>
    <p:sldId id="289" r:id="rId22"/>
    <p:sldId id="290" r:id="rId23"/>
    <p:sldId id="291" r:id="rId24"/>
    <p:sldId id="281" r:id="rId25"/>
    <p:sldId id="282" r:id="rId26"/>
    <p:sldId id="292" r:id="rId27"/>
    <p:sldId id="293" r:id="rId28"/>
    <p:sldId id="294" r:id="rId29"/>
    <p:sldId id="314" r:id="rId30"/>
    <p:sldId id="298" r:id="rId31"/>
  </p:sldIdLst>
  <p:sldSz cx="12192000" cy="6858000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  <a:srgbClr val="993366"/>
    <a:srgbClr val="660033"/>
    <a:srgbClr val="33185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CF1AB2-1976-4502-BF36-3FF5EA218861}" styleName="Estilo medio 4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ECABA41-82DC-47FF-B850-D6E2F4FF329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xmlns="" id="{41EC4404-AC8E-4BA1-9219-0D16B3328AA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4BF6716-4017-40D0-9271-8E59CA656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24AFAA5F-2C10-4408-AD82-1BF3748A25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F614272-4489-4AD8-8F8F-DCDA50DF97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11954532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789EFEE5-6D5A-483D-BE72-53CFB56E02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2FC92D10-20FA-4423-8680-04DC6968132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334121C-FEA7-407B-AEAC-276576AF4C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80B58858-A8AE-4305-9611-26D9E2EEA0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43002B0A-9BFF-401A-ADCE-C21213315B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69568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EFEB452-2AF3-4DF3-AC03-ACDB9179A1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F5337950-544D-4E68-8762-476C83F74B8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658D4DFC-A4DD-4AB9-9C83-359A6446937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F816FD2D-B25E-47CD-AB56-826541394C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A538D6D-1B79-4F04-A765-2FBAD129EB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1099992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5698A75F-2ED6-4134-A962-C78BF0E945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AA2BA5C6-488D-4FD2-8ABD-7296245C398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43B6DC89-B890-46A8-9862-426EF6C5F4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B086EDC0-56B9-4A38-AC7F-F4B2B68F2B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B635DAA1-10C8-422E-9716-CFB01ED47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1FB4DA61-0D71-48C8-9989-665ED0FF11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542436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2A7FE98A-465D-4C06-B529-456E7151FA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65161C65-6EEF-463F-971E-E80A9F44AC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xmlns="" id="{BCCCEDB4-5CBC-4924-A1AB-E89A31706D9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xmlns="" id="{E1F0D7B4-B368-4175-913A-D2F1F67B854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xmlns="" id="{D0E63644-2C1F-41C6-8134-0593C650FC5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xmlns="" id="{6DDD63B7-88EC-4078-A978-A287DDD5B85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xmlns="" id="{E9B174D5-464C-4C99-85A6-EA534783AA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xmlns="" id="{C5F5A932-46F0-4FDA-95EB-74165826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63149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EEC819AB-156E-4D1F-A5D7-D230C6D76B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xmlns="" id="{58B12C6F-18DF-40AF-A28C-1E421191E6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xmlns="" id="{9E286558-CA7B-40EB-A7FB-9041F4F349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xmlns="" id="{C64E30B0-A545-4968-B98F-315C38AAA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08374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xmlns="" id="{A5AC5535-2728-4C90-88B9-D963267C65B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xmlns="" id="{DAB2DA8E-1218-44F8-B082-8467EFA9AD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xmlns="" id="{34069360-2CC8-4112-868A-068861B7B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394847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C5106F7B-BA78-4947-8E01-3A5C0CE93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xmlns="" id="{C50EFDA2-97D1-481C-8866-0852CD38A1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D4CCBB5C-841D-482A-9737-64121ED9297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FBD87BDA-D543-4B87-AD0A-EF95150EEC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5C1DC7DC-6669-48E3-9C99-C09258BC25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31E18324-E2D8-4690-80C4-B8580B26C1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7546112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F94E5FE0-E983-4DBF-9742-C37188289C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xmlns="" id="{A13A1D3A-63D9-4A43-8AEB-1A4DF9226FE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xmlns="" id="{98DEEAFB-528E-4EC3-9E32-7A50B3AB8BD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xmlns="" id="{29B2C0ED-4898-4381-B580-C528A5464F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xmlns="" id="{B4973236-3FB9-4C9E-8496-D12BD330E8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xmlns="" id="{A4ACE676-BC76-46BF-B1E4-B16006F24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04385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xmlns="" id="{99E0250F-7CAF-42ED-9748-B23C3AE1A7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26487442-11D4-4E71-A7BF-5CBF20DFC56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936628E5-27CD-4596-8D42-67CC482E1B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184B2D6F-2EC9-47CD-AB74-EC5CC7E899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D0827B5F-94D3-4FEF-A45A-6144D2CBA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2308495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xmlns="" id="{80B62190-87F6-4C13-9DA5-6768E6FD814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xmlns="" id="{BB6132E3-5A4C-44B9-8066-D290C68BA9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A0BEF6A-BC51-480A-AA15-A5D9DAE718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7C2056EA-8700-4691-92E4-71F93CF288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F0564777-B5DC-4623-B88F-CEB7172A5A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6809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xmlns="" id="{A065E411-7634-4ADF-8A49-653F331675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xmlns="" id="{1CCBFBD2-A9A0-43E3-B59B-D2878CE3E9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xmlns="" id="{11A830B0-3121-4FE4-8B3F-77C020B890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79B1A7-FAC4-4A23-A512-C00D8B688F3B}" type="datetimeFigureOut">
              <a:rPr lang="es-CO" smtClean="0"/>
              <a:t>25/07/2020</a:t>
            </a:fld>
            <a:endParaRPr lang="es-CO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xmlns="" id="{91A8C445-B033-4A60-A72A-F7F206BE8F2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xmlns="" id="{09080317-6E08-44D5-AF3B-D10053131EC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C53016-E0C2-4CC4-B3F0-8B9846ED4B71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7846494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hyperlink" Target="https://us02web.zoom.us/rec/share/1MptcK-rrU1If6v_wU_FUY87PL_Yaaa8hCNKrvQImk4CluvwDgRWTXbYgjz6oPri" TargetMode="Externa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xmlns="" id="{769E9AFB-73E8-416E-A559-10BCA1C2A6D7}"/>
              </a:ext>
            </a:extLst>
          </p:cNvPr>
          <p:cNvSpPr/>
          <p:nvPr/>
        </p:nvSpPr>
        <p:spPr>
          <a:xfrm>
            <a:off x="3564836" y="1060174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A789252-C87F-4A7C-BCE1-6669FB4737CD}"/>
              </a:ext>
            </a:extLst>
          </p:cNvPr>
          <p:cNvSpPr txBox="1"/>
          <p:nvPr/>
        </p:nvSpPr>
        <p:spPr>
          <a:xfrm>
            <a:off x="3690731" y="2333057"/>
            <a:ext cx="462500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0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La Subasta</a:t>
            </a:r>
          </a:p>
          <a:p>
            <a:pPr algn="ctr"/>
            <a:r>
              <a:rPr lang="es-CO" sz="6000" b="1" dirty="0">
                <a:solidFill>
                  <a:schemeClr val="bg1"/>
                </a:solidFill>
                <a:latin typeface="Franklin Gothic Heavy" panose="020B0903020102020204" pitchFamily="34" charset="0"/>
              </a:rPr>
              <a:t>Grupal</a:t>
            </a:r>
            <a:endParaRPr lang="es-CO" sz="5400" b="1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D9883F03-7C87-4A1D-906D-94366719289A}"/>
              </a:ext>
            </a:extLst>
          </p:cNvPr>
          <p:cNvSpPr txBox="1"/>
          <p:nvPr/>
        </p:nvSpPr>
        <p:spPr>
          <a:xfrm>
            <a:off x="9833113" y="645789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421823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049561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INTRODUCCIÓN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FB34121-A2AF-4BDA-9862-1DE1DB5FE9D6}"/>
              </a:ext>
            </a:extLst>
          </p:cNvPr>
          <p:cNvSpPr txBox="1"/>
          <p:nvPr/>
        </p:nvSpPr>
        <p:spPr>
          <a:xfrm>
            <a:off x="801757" y="1795328"/>
            <a:ext cx="1058848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400" dirty="0" smtClean="0">
                <a:latin typeface="Century Gothic" panose="020B0502020202020204" pitchFamily="34" charset="0"/>
              </a:rPr>
              <a:t>El ejercicio de la </a:t>
            </a:r>
            <a:r>
              <a:rPr lang="es-CO" sz="2400" b="1" dirty="0" smtClean="0">
                <a:latin typeface="Century Gothic" panose="020B0502020202020204" pitchFamily="34" charset="0"/>
              </a:rPr>
              <a:t>SUBASTA GRUPAL </a:t>
            </a:r>
            <a:r>
              <a:rPr lang="es-CO" sz="2400" dirty="0" smtClean="0">
                <a:latin typeface="Century Gothic" panose="020B0502020202020204" pitchFamily="34" charset="0"/>
              </a:rPr>
              <a:t>se desarrolla como ejercicio practico para la </a:t>
            </a:r>
            <a:r>
              <a:rPr lang="es-ES" sz="2400" dirty="0" smtClean="0">
                <a:latin typeface="Century Gothic" panose="020B0502020202020204" pitchFamily="34" charset="0"/>
              </a:rPr>
              <a:t>Certificación </a:t>
            </a:r>
            <a:r>
              <a:rPr lang="es-ES" sz="2400" dirty="0">
                <a:latin typeface="Century Gothic" panose="020B0502020202020204" pitchFamily="34" charset="0"/>
              </a:rPr>
              <a:t>de Equipos </a:t>
            </a:r>
            <a:r>
              <a:rPr lang="es-ES" sz="2400" dirty="0" err="1">
                <a:latin typeface="Century Gothic" panose="020B0502020202020204" pitchFamily="34" charset="0"/>
              </a:rPr>
              <a:t>Team</a:t>
            </a:r>
            <a:r>
              <a:rPr lang="es-ES" sz="2400" dirty="0">
                <a:latin typeface="Century Gothic" panose="020B0502020202020204" pitchFamily="34" charset="0"/>
              </a:rPr>
              <a:t> Coach 6.0. de Coaching </a:t>
            </a:r>
            <a:r>
              <a:rPr lang="es-ES" sz="2400" dirty="0" smtClean="0">
                <a:latin typeface="Century Gothic" panose="020B0502020202020204" pitchFamily="34" charset="0"/>
              </a:rPr>
              <a:t>Play, el cual tiene como objetivo desarrollar procesos de intervención de manera individual y grupal. </a:t>
            </a:r>
          </a:p>
          <a:p>
            <a:pPr algn="just"/>
            <a:endParaRPr lang="es-ES" sz="2400" dirty="0" smtClean="0">
              <a:latin typeface="Century Gothic" panose="020B0502020202020204" pitchFamily="34" charset="0"/>
            </a:endParaRPr>
          </a:p>
          <a:p>
            <a:pPr algn="just"/>
            <a:r>
              <a:rPr lang="es-ES" sz="2400" dirty="0" smtClean="0">
                <a:latin typeface="Century Gothic" panose="020B0502020202020204" pitchFamily="34" charset="0"/>
              </a:rPr>
              <a:t>En esta oportunidad el ejercicio </a:t>
            </a:r>
            <a:r>
              <a:rPr lang="es-CO" sz="2400" dirty="0">
                <a:latin typeface="Century Gothic" panose="020B0502020202020204" pitchFamily="34" charset="0"/>
              </a:rPr>
              <a:t>de la </a:t>
            </a:r>
            <a:r>
              <a:rPr lang="es-CO" sz="2400" b="1" dirty="0">
                <a:latin typeface="Century Gothic" panose="020B0502020202020204" pitchFamily="34" charset="0"/>
              </a:rPr>
              <a:t>SUBASTA GRUPAL </a:t>
            </a:r>
            <a:r>
              <a:rPr lang="es-CO" sz="2400" dirty="0" smtClean="0">
                <a:latin typeface="Century Gothic" panose="020B0502020202020204" pitchFamily="34" charset="0"/>
              </a:rPr>
              <a:t>se trabajo de manera grupal, con el fin de identificar los objetivos individuales y grupales, logrando alcanzar las metas propuestas por cada unos de los miembros de equipo. </a:t>
            </a:r>
            <a:endParaRPr lang="es-CO" sz="2400" dirty="0"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883778" y="1009974"/>
            <a:ext cx="4346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600" b="1" i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400" b="1" i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0263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OBJETIVOS DE LA SESIÓN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FB34121-A2AF-4BDA-9862-1DE1DB5FE9D6}"/>
              </a:ext>
            </a:extLst>
          </p:cNvPr>
          <p:cNvSpPr txBox="1"/>
          <p:nvPr/>
        </p:nvSpPr>
        <p:spPr>
          <a:xfrm>
            <a:off x="801756" y="1517886"/>
            <a:ext cx="10588485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Al inicio del ejercicio se </a:t>
            </a:r>
            <a:r>
              <a:rPr lang="es-CO" sz="2400" dirty="0">
                <a:latin typeface="Century Gothic" panose="020B0502020202020204" pitchFamily="34" charset="0"/>
              </a:rPr>
              <a:t>plantearon acuerdos y </a:t>
            </a:r>
            <a:r>
              <a:rPr lang="es-CO" sz="2400" dirty="0" smtClean="0">
                <a:latin typeface="Century Gothic" panose="020B0502020202020204" pitchFamily="34" charset="0"/>
              </a:rPr>
              <a:t>compromisos, para </a:t>
            </a:r>
            <a:r>
              <a:rPr lang="es-CO" sz="2400" dirty="0">
                <a:latin typeface="Century Gothic" panose="020B0502020202020204" pitchFamily="34" charset="0"/>
              </a:rPr>
              <a:t>el desarrollo </a:t>
            </a:r>
            <a:r>
              <a:rPr lang="es-CO" sz="2400" dirty="0" smtClean="0">
                <a:latin typeface="Century Gothic" panose="020B0502020202020204" pitchFamily="34" charset="0"/>
              </a:rPr>
              <a:t>de la actividad.  </a:t>
            </a: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>
                <a:latin typeface="Century Gothic" panose="020B0502020202020204" pitchFamily="34" charset="0"/>
              </a:rPr>
              <a:t>Durante el ejercicio se identificaron las fortalezas y oportunidades de mejora de cada uno de los consultores. </a:t>
            </a: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>
                <a:latin typeface="Century Gothic" panose="020B0502020202020204" pitchFamily="34" charset="0"/>
              </a:rPr>
              <a:t>Se </a:t>
            </a:r>
            <a:r>
              <a:rPr lang="es-CO" sz="2400" dirty="0" smtClean="0">
                <a:latin typeface="Century Gothic" panose="020B0502020202020204" pitchFamily="34" charset="0"/>
              </a:rPr>
              <a:t>plantearon habilidades </a:t>
            </a:r>
            <a:r>
              <a:rPr lang="es-CO" sz="2400" dirty="0">
                <a:latin typeface="Century Gothic" panose="020B0502020202020204" pitchFamily="34" charset="0"/>
              </a:rPr>
              <a:t>y potencial del equipo </a:t>
            </a:r>
            <a:r>
              <a:rPr lang="es-CO" sz="2400" dirty="0" smtClean="0">
                <a:latin typeface="Century Gothic" panose="020B0502020202020204" pitchFamily="34" charset="0"/>
              </a:rPr>
              <a:t>de consultor. </a:t>
            </a: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92D050"/>
              </a:buClr>
              <a:buFont typeface="Wingdings" panose="05000000000000000000" pitchFamily="2" charset="2"/>
              <a:buChar char="ü"/>
            </a:pPr>
            <a:r>
              <a:rPr lang="es-CO" sz="2400" dirty="0" smtClean="0">
                <a:latin typeface="Century Gothic" panose="020B0502020202020204" pitchFamily="34" charset="0"/>
              </a:rPr>
              <a:t>Se identificaron acciones de mejora y recomendaciones. </a:t>
            </a:r>
            <a:endParaRPr lang="es-CO" sz="2400" dirty="0">
              <a:latin typeface="Century Gothic" panose="020B0502020202020204" pitchFamily="34" charset="0"/>
            </a:endParaRPr>
          </a:p>
          <a:p>
            <a:pPr marL="342900" indent="-342900" algn="just">
              <a:buClr>
                <a:srgbClr val="660033"/>
              </a:buClr>
              <a:buFont typeface="Wingdings" panose="05000000000000000000" pitchFamily="2" charset="2"/>
              <a:buChar char="ü"/>
            </a:pPr>
            <a:endParaRPr lang="es-CO" sz="2400" dirty="0"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3883778" y="1018418"/>
            <a:ext cx="4346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600" b="1" i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400" b="1" i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33824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58305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INFORMACIÓN GENERAL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5600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Rectángulo 1"/>
          <p:cNvSpPr/>
          <p:nvPr/>
        </p:nvSpPr>
        <p:spPr>
          <a:xfrm>
            <a:off x="3883778" y="1018418"/>
            <a:ext cx="4346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600" b="1" i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400" b="1" i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2639F2FE-D6DF-45FD-99C4-787C0E8CF628}"/>
              </a:ext>
            </a:extLst>
          </p:cNvPr>
          <p:cNvSpPr txBox="1"/>
          <p:nvPr/>
        </p:nvSpPr>
        <p:spPr>
          <a:xfrm>
            <a:off x="762566" y="1629260"/>
            <a:ext cx="10588485" cy="187743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600" b="1" dirty="0" smtClean="0">
                <a:latin typeface="Century Gothic" panose="020B0502020202020204" pitchFamily="34" charset="0"/>
              </a:rPr>
              <a:t>Fecha </a:t>
            </a:r>
            <a:r>
              <a:rPr lang="es-CO" sz="1600" b="1" dirty="0">
                <a:latin typeface="Century Gothic" panose="020B0502020202020204" pitchFamily="34" charset="0"/>
              </a:rPr>
              <a:t>de </a:t>
            </a:r>
            <a:r>
              <a:rPr lang="es-CO" sz="1600" b="1" dirty="0" smtClean="0">
                <a:latin typeface="Century Gothic" panose="020B0502020202020204" pitchFamily="34" charset="0"/>
              </a:rPr>
              <a:t>desarrollo: </a:t>
            </a:r>
            <a:r>
              <a:rPr lang="es-CO" sz="1600" dirty="0">
                <a:latin typeface="Century Gothic" panose="020B0502020202020204" pitchFamily="34" charset="0"/>
              </a:rPr>
              <a:t>Domingo 19 de julio de </a:t>
            </a:r>
            <a:r>
              <a:rPr lang="es-CO" sz="1600" dirty="0" smtClean="0">
                <a:latin typeface="Century Gothic" panose="020B0502020202020204" pitchFamily="34" charset="0"/>
              </a:rPr>
              <a:t>2020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b="1" dirty="0" smtClean="0">
                <a:latin typeface="Century Gothic" panose="020B0502020202020204" pitchFamily="34" charset="0"/>
              </a:rPr>
              <a:t>Horario:</a:t>
            </a:r>
            <a:r>
              <a:rPr lang="es-CO" sz="1600" dirty="0" smtClean="0">
                <a:latin typeface="Century Gothic" panose="020B0502020202020204" pitchFamily="34" charset="0"/>
              </a:rPr>
              <a:t> 3:30 p.m. hora Colombia 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b="1" dirty="0" smtClean="0">
                <a:latin typeface="Century Gothic" panose="020B0502020202020204" pitchFamily="34" charset="0"/>
              </a:rPr>
              <a:t>Espacio</a:t>
            </a:r>
            <a:r>
              <a:rPr lang="es-CO" sz="1600" dirty="0" smtClean="0">
                <a:latin typeface="Century Gothic" panose="020B0502020202020204" pitchFamily="34" charset="0"/>
              </a:rPr>
              <a:t>: Actividad desarrollada por ZOOM </a:t>
            </a:r>
          </a:p>
          <a:p>
            <a:endParaRPr lang="es-CO" sz="1600" dirty="0">
              <a:latin typeface="Century Gothic" panose="020B0502020202020204" pitchFamily="34" charset="0"/>
            </a:endParaRPr>
          </a:p>
          <a:p>
            <a:r>
              <a:rPr lang="es-CO" sz="1600" b="1" dirty="0" smtClean="0">
                <a:latin typeface="Century Gothic" panose="020B0502020202020204" pitchFamily="34" charset="0"/>
              </a:rPr>
              <a:t>Recursos utilizados: </a:t>
            </a:r>
            <a:r>
              <a:rPr lang="es-CO" sz="1600" dirty="0">
                <a:latin typeface="Century Gothic" panose="020B0502020202020204" pitchFamily="34" charset="0"/>
              </a:rPr>
              <a:t>Kit de tarjetas de </a:t>
            </a:r>
            <a:r>
              <a:rPr lang="es-CO" sz="1600" dirty="0" smtClean="0">
                <a:latin typeface="Century Gothic" panose="020B0502020202020204" pitchFamily="34" charset="0"/>
              </a:rPr>
              <a:t>fortalezas, </a:t>
            </a:r>
            <a:r>
              <a:rPr lang="es-ES" sz="1600" dirty="0" smtClean="0">
                <a:latin typeface="Century Gothic" panose="020B0502020202020204" pitchFamily="34" charset="0"/>
              </a:rPr>
              <a:t>fichas </a:t>
            </a:r>
            <a:r>
              <a:rPr lang="es-ES" sz="1600" dirty="0">
                <a:latin typeface="Century Gothic" panose="020B0502020202020204" pitchFamily="34" charset="0"/>
              </a:rPr>
              <a:t>de premio y dinero Coaching Play.</a:t>
            </a:r>
            <a:r>
              <a:rPr lang="es-CO" dirty="0" smtClean="0">
                <a:latin typeface="Century Gothic" panose="020B0502020202020204" pitchFamily="34" charset="0"/>
              </a:rPr>
              <a:t> </a:t>
            </a:r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8" name="Imagen 7">
            <a:extLst>
              <a:ext uri="{FF2B5EF4-FFF2-40B4-BE49-F238E27FC236}">
                <a16:creationId xmlns:a16="http://schemas.microsoft.com/office/drawing/2014/main" xmlns="" id="{CF8F65E3-6488-49DC-9796-39B100C7513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16267"/>
          <a:stretch/>
        </p:blipFill>
        <p:spPr>
          <a:xfrm>
            <a:off x="1051726" y="3693910"/>
            <a:ext cx="2301293" cy="2722683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C7BF282B-E4A7-4FE4-825B-57DB2D6072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 rot="20515106">
            <a:off x="3547687" y="4021176"/>
            <a:ext cx="2263048" cy="968972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F44DCFCD-464D-4AAE-8AC0-2D878334ECCD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23" t="9857" r="5251" b="12768"/>
          <a:stretch/>
        </p:blipFill>
        <p:spPr>
          <a:xfrm rot="21205881">
            <a:off x="4945655" y="5552291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F174F555-02DB-454C-94E4-D76D65C49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23" t="9857" r="5251" b="12768"/>
          <a:stretch/>
        </p:blipFill>
        <p:spPr>
          <a:xfrm rot="21205881">
            <a:off x="5809452" y="5240826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FB15BA8C-855B-4D46-AC54-EC8D8A3C35C8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2254" r="3051" b="4848"/>
          <a:stretch/>
        </p:blipFill>
        <p:spPr>
          <a:xfrm>
            <a:off x="8643171" y="3835700"/>
            <a:ext cx="2767205" cy="2356925"/>
          </a:xfrm>
          <a:prstGeom prst="rect">
            <a:avLst/>
          </a:prstGeom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F174F555-02DB-454C-94E4-D76D65C49EA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0123" t="9857" r="5251" b="12768"/>
          <a:stretch/>
        </p:blipFill>
        <p:spPr>
          <a:xfrm rot="21205881">
            <a:off x="6774364" y="4895929"/>
            <a:ext cx="1152295" cy="1060096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8" name="Imagen 17">
            <a:extLst>
              <a:ext uri="{FF2B5EF4-FFF2-40B4-BE49-F238E27FC236}">
                <a16:creationId xmlns:a16="http://schemas.microsoft.com/office/drawing/2014/main" xmlns="" id="{C7BF282B-E4A7-4FE4-825B-57DB2D6072D2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 rot="20515106">
            <a:off x="4291248" y="4421843"/>
            <a:ext cx="2263048" cy="968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4508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uadroTexto 5">
            <a:extLst>
              <a:ext uri="{FF2B5EF4-FFF2-40B4-BE49-F238E27FC236}">
                <a16:creationId xmlns:a16="http://schemas.microsoft.com/office/drawing/2014/main" xmlns="" id="{3F056486-4292-4F52-8AE5-B8706E6E3B10}"/>
              </a:ext>
            </a:extLst>
          </p:cNvPr>
          <p:cNvSpPr txBox="1"/>
          <p:nvPr/>
        </p:nvSpPr>
        <p:spPr>
          <a:xfrm>
            <a:off x="8791303" y="2633500"/>
            <a:ext cx="2947651" cy="21544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1600" b="1" dirty="0" smtClean="0">
                <a:solidFill>
                  <a:srgbClr val="FF6699"/>
                </a:solidFill>
                <a:latin typeface="Century Gothic" panose="020B0502020202020204" pitchFamily="34" charset="0"/>
              </a:rPr>
              <a:t>FACILITADORAS MASTER</a:t>
            </a:r>
            <a:r>
              <a:rPr lang="es-CO" b="1" dirty="0" smtClean="0">
                <a:latin typeface="Century Gothic" panose="020B0502020202020204" pitchFamily="34" charset="0"/>
              </a:rPr>
              <a:t>: </a:t>
            </a:r>
          </a:p>
          <a:p>
            <a:pPr marL="285750" indent="-285750" algn="just">
              <a:lnSpc>
                <a:spcPct val="150000"/>
              </a:lnSpc>
              <a:buClr>
                <a:srgbClr val="FF6699"/>
              </a:buClr>
              <a:buFont typeface="Wingdings" panose="05000000000000000000" pitchFamily="2" charset="2"/>
              <a:buChar char="§"/>
            </a:pPr>
            <a:endParaRPr lang="es-CO" b="1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150000"/>
              </a:lnSpc>
              <a:buClr>
                <a:srgbClr val="FF6699"/>
              </a:buClr>
              <a:buFont typeface="Wingdings" panose="05000000000000000000" pitchFamily="2" charset="2"/>
              <a:buChar char="§"/>
            </a:pPr>
            <a:r>
              <a:rPr lang="es-CO" sz="1600" dirty="0" smtClean="0">
                <a:latin typeface="Century Gothic" panose="020B0502020202020204" pitchFamily="34" charset="0"/>
              </a:rPr>
              <a:t>Isabel Navarro</a:t>
            </a:r>
          </a:p>
          <a:p>
            <a:pPr marL="342900" indent="-342900" algn="just">
              <a:lnSpc>
                <a:spcPct val="150000"/>
              </a:lnSpc>
              <a:buClr>
                <a:srgbClr val="FF6699"/>
              </a:buClr>
              <a:buFont typeface="Wingdings" panose="05000000000000000000" pitchFamily="2" charset="2"/>
              <a:buChar char="§"/>
            </a:pPr>
            <a:r>
              <a:rPr lang="es-CO" sz="1600" dirty="0" smtClean="0">
                <a:latin typeface="Century Gothic" panose="020B0502020202020204" pitchFamily="34" charset="0"/>
              </a:rPr>
              <a:t>Mónica Torres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801756" y="121677"/>
            <a:ext cx="105884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4000" b="1" dirty="0" smtClean="0">
                <a:latin typeface="Century Gothic" panose="020B0502020202020204" pitchFamily="34" charset="0"/>
              </a:rPr>
              <a:t>NUESTRO EQUIPO INTERDISCIPLINARIO</a:t>
            </a:r>
            <a:endParaRPr lang="es-CO" sz="4000" b="1" dirty="0">
              <a:latin typeface="Century Gothic" panose="020B0502020202020204" pitchFamily="34" charset="0"/>
            </a:endParaRP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5D592951-F281-4C3A-A407-8E234BEB80A0}"/>
              </a:ext>
            </a:extLst>
          </p:cNvPr>
          <p:cNvSpPr txBox="1"/>
          <p:nvPr/>
        </p:nvSpPr>
        <p:spPr>
          <a:xfrm>
            <a:off x="155040" y="1007124"/>
            <a:ext cx="11688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i="1" dirty="0" smtClean="0">
                <a:solidFill>
                  <a:srgbClr val="993366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200" b="1" i="1" dirty="0">
              <a:solidFill>
                <a:srgbClr val="993366"/>
              </a:solidFill>
              <a:latin typeface="Century Gothic" panose="020B0502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801756" y="1748291"/>
            <a:ext cx="7049021" cy="437042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b="1" dirty="0" smtClean="0">
                <a:solidFill>
                  <a:srgbClr val="FF6699"/>
                </a:solidFill>
                <a:latin typeface="Century Gothic" panose="020B0502020202020204" pitchFamily="34" charset="0"/>
              </a:rPr>
              <a:t>CONSULTORES: </a:t>
            </a:r>
            <a:endParaRPr lang="es-CO" b="1" dirty="0">
              <a:solidFill>
                <a:srgbClr val="FF6699"/>
              </a:solidFill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>
                <a:latin typeface="Century Gothic" panose="020B0502020202020204" pitchFamily="34" charset="0"/>
              </a:rPr>
              <a:t>Blanca </a:t>
            </a:r>
            <a:r>
              <a:rPr lang="es-CO" sz="1300" b="1" dirty="0" err="1" smtClean="0">
                <a:latin typeface="Century Gothic" panose="020B0502020202020204" pitchFamily="34" charset="0"/>
              </a:rPr>
              <a:t>Insignares</a:t>
            </a:r>
            <a:r>
              <a:rPr lang="es-CO" sz="1300" b="1" dirty="0" smtClean="0">
                <a:latin typeface="Century Gothic" panose="020B0502020202020204" pitchFamily="34" charset="0"/>
              </a:rPr>
              <a:t> </a:t>
            </a:r>
            <a:r>
              <a:rPr lang="es-CO" sz="1300" dirty="0" smtClean="0">
                <a:latin typeface="Century Gothic" panose="020B0502020202020204" pitchFamily="34" charset="0"/>
              </a:rPr>
              <a:t>– Psicóloga </a:t>
            </a:r>
            <a:r>
              <a:rPr lang="es-CO" sz="1300" dirty="0">
                <a:latin typeface="Century Gothic" panose="020B0502020202020204" pitchFamily="34" charset="0"/>
              </a:rPr>
              <a:t>Especialista en Gerencia de Recursos Humanos</a:t>
            </a:r>
            <a:r>
              <a:rPr lang="es-CO" sz="1300" dirty="0"/>
              <a:t>.</a:t>
            </a:r>
            <a:endParaRPr lang="es-CO" sz="1300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>
                <a:latin typeface="Century Gothic" panose="020B0502020202020204" pitchFamily="34" charset="0"/>
              </a:rPr>
              <a:t>Catalina </a:t>
            </a:r>
            <a:r>
              <a:rPr lang="es-CO" sz="1300" b="1" dirty="0" smtClean="0">
                <a:latin typeface="Century Gothic" panose="020B0502020202020204" pitchFamily="34" charset="0"/>
              </a:rPr>
              <a:t>Galvis </a:t>
            </a:r>
            <a:r>
              <a:rPr lang="es-CO" sz="1300" dirty="0" smtClean="0">
                <a:latin typeface="Century Gothic" panose="020B0502020202020204" pitchFamily="34" charset="0"/>
              </a:rPr>
              <a:t>- </a:t>
            </a:r>
            <a:r>
              <a:rPr lang="es-CO" sz="1300" dirty="0">
                <a:latin typeface="Century Gothic" panose="020B0502020202020204" pitchFamily="34" charset="0"/>
              </a:rPr>
              <a:t>Psicóloga Especialista en Gerencia de Recursos </a:t>
            </a:r>
            <a:r>
              <a:rPr lang="es-CO" sz="1300" dirty="0" smtClean="0">
                <a:latin typeface="Century Gothic" panose="020B0502020202020204" pitchFamily="34" charset="0"/>
              </a:rPr>
              <a:t>Humanos</a:t>
            </a:r>
            <a:r>
              <a:rPr lang="es-CO" sz="1300" dirty="0"/>
              <a:t> </a:t>
            </a:r>
            <a:r>
              <a:rPr lang="es-CO" sz="1300" dirty="0" smtClean="0"/>
              <a:t>y </a:t>
            </a:r>
            <a:r>
              <a:rPr lang="es-CO" sz="1300" dirty="0">
                <a:latin typeface="Century Gothic" panose="020B0502020202020204" pitchFamily="34" charset="0"/>
              </a:rPr>
              <a:t>Especialista en Gerencia </a:t>
            </a:r>
            <a:r>
              <a:rPr lang="es-CO" sz="1300" dirty="0" smtClean="0">
                <a:latin typeface="Century Gothic" panose="020B0502020202020204" pitchFamily="34" charset="0"/>
              </a:rPr>
              <a:t>de Seguridad y Salud en el trabajo </a:t>
            </a:r>
            <a:endParaRPr lang="es-CO" sz="1300" dirty="0" smtClean="0"/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 smtClean="0">
                <a:latin typeface="Century Gothic" panose="020B0502020202020204" pitchFamily="34" charset="0"/>
              </a:rPr>
              <a:t>Maribel </a:t>
            </a:r>
            <a:r>
              <a:rPr lang="es-CO" sz="1300" b="1" dirty="0">
                <a:latin typeface="Century Gothic" panose="020B0502020202020204" pitchFamily="34" charset="0"/>
              </a:rPr>
              <a:t>E. </a:t>
            </a:r>
            <a:r>
              <a:rPr lang="es-CO" sz="1300" b="1" dirty="0" err="1" smtClean="0">
                <a:latin typeface="Century Gothic" panose="020B0502020202020204" pitchFamily="34" charset="0"/>
              </a:rPr>
              <a:t>Lumitasig</a:t>
            </a:r>
            <a:r>
              <a:rPr lang="es-CO" sz="1300" b="1" dirty="0" smtClean="0">
                <a:latin typeface="Century Gothic" panose="020B0502020202020204" pitchFamily="34" charset="0"/>
              </a:rPr>
              <a:t> </a:t>
            </a:r>
            <a:r>
              <a:rPr lang="es-CO" sz="1300" dirty="0" smtClean="0">
                <a:latin typeface="Century Gothic" panose="020B0502020202020204" pitchFamily="34" charset="0"/>
              </a:rPr>
              <a:t>– Ingeniera de Sistemas, Coach Corporativo </a:t>
            </a:r>
            <a:r>
              <a:rPr lang="es-CO" sz="1300" dirty="0">
                <a:latin typeface="Century Gothic" panose="020B0502020202020204" pitchFamily="34" charset="0"/>
              </a:rPr>
              <a:t>y </a:t>
            </a:r>
            <a:r>
              <a:rPr lang="es-CO" sz="1300" dirty="0" smtClean="0">
                <a:latin typeface="Century Gothic" panose="020B0502020202020204" pitchFamily="34" charset="0"/>
              </a:rPr>
              <a:t>conferencista. </a:t>
            </a:r>
            <a:endParaRPr lang="es-CO" sz="1300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>
                <a:latin typeface="Century Gothic" panose="020B0502020202020204" pitchFamily="34" charset="0"/>
              </a:rPr>
              <a:t>Fernanda </a:t>
            </a:r>
            <a:r>
              <a:rPr lang="es-CO" sz="1300" b="1" dirty="0" smtClean="0">
                <a:latin typeface="Century Gothic" panose="020B0502020202020204" pitchFamily="34" charset="0"/>
              </a:rPr>
              <a:t>Gallegos </a:t>
            </a:r>
            <a:r>
              <a:rPr lang="es-CO" sz="1300" dirty="0">
                <a:latin typeface="Century Gothic" panose="020B0502020202020204" pitchFamily="34" charset="0"/>
              </a:rPr>
              <a:t>- Lic. En </a:t>
            </a:r>
            <a:r>
              <a:rPr lang="es-CO" sz="1300" dirty="0" err="1">
                <a:latin typeface="Century Gothic" panose="020B0502020202020204" pitchFamily="34" charset="0"/>
              </a:rPr>
              <a:t>Educ</a:t>
            </a:r>
            <a:r>
              <a:rPr lang="es-CO" sz="1300" dirty="0">
                <a:latin typeface="Century Gothic" panose="020B0502020202020204" pitchFamily="34" charset="0"/>
              </a:rPr>
              <a:t>. Primaria/Coach Ontológico</a:t>
            </a: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>
                <a:latin typeface="Century Gothic" panose="020B0502020202020204" pitchFamily="34" charset="0"/>
              </a:rPr>
              <a:t>Cristian </a:t>
            </a:r>
            <a:r>
              <a:rPr lang="es-CO" sz="1300" b="1" dirty="0" smtClean="0">
                <a:latin typeface="Century Gothic" panose="020B0502020202020204" pitchFamily="34" charset="0"/>
              </a:rPr>
              <a:t>Jaramillo </a:t>
            </a:r>
            <a:r>
              <a:rPr lang="es-CO" sz="1300" dirty="0" smtClean="0">
                <a:latin typeface="Century Gothic" panose="020B0502020202020204" pitchFamily="34" charset="0"/>
              </a:rPr>
              <a:t>- </a:t>
            </a:r>
            <a:r>
              <a:rPr lang="es-ES" sz="1300" dirty="0">
                <a:latin typeface="Century Gothic" panose="020B0502020202020204" pitchFamily="34" charset="0"/>
              </a:rPr>
              <a:t>Ingeniero en Salud y Seguridad </a:t>
            </a:r>
            <a:r>
              <a:rPr lang="es-ES" sz="1300" dirty="0" smtClean="0">
                <a:latin typeface="Century Gothic" panose="020B0502020202020204" pitchFamily="34" charset="0"/>
              </a:rPr>
              <a:t>Ocupacional -Maestría </a:t>
            </a:r>
            <a:r>
              <a:rPr lang="es-ES" sz="1300" dirty="0">
                <a:latin typeface="Century Gothic" panose="020B0502020202020204" pitchFamily="34" charset="0"/>
              </a:rPr>
              <a:t>en Coaching y Liderazgo directivo</a:t>
            </a:r>
            <a:endParaRPr lang="es-CO" sz="1300" dirty="0">
              <a:latin typeface="Century Gothic" panose="020B0502020202020204" pitchFamily="34" charset="0"/>
            </a:endParaRPr>
          </a:p>
          <a:p>
            <a:pPr marL="342900" indent="-342900" algn="just">
              <a:lnSpc>
                <a:spcPct val="200000"/>
              </a:lnSpc>
              <a:buClr>
                <a:srgbClr val="FF6699"/>
              </a:buClr>
              <a:buFont typeface="Arial" panose="020B0604020202020204" pitchFamily="34" charset="0"/>
              <a:buChar char="•"/>
            </a:pPr>
            <a:r>
              <a:rPr lang="es-CO" sz="1300" b="1" dirty="0" err="1">
                <a:latin typeface="Century Gothic" panose="020B0502020202020204" pitchFamily="34" charset="0"/>
              </a:rPr>
              <a:t>Mircaly</a:t>
            </a:r>
            <a:r>
              <a:rPr lang="es-CO" sz="1300" b="1" dirty="0">
                <a:latin typeface="Century Gothic" panose="020B0502020202020204" pitchFamily="34" charset="0"/>
              </a:rPr>
              <a:t> </a:t>
            </a:r>
            <a:r>
              <a:rPr lang="es-CO" sz="1300" b="1" dirty="0" smtClean="0">
                <a:latin typeface="Century Gothic" panose="020B0502020202020204" pitchFamily="34" charset="0"/>
              </a:rPr>
              <a:t>Guevara </a:t>
            </a:r>
            <a:r>
              <a:rPr lang="es-CO" sz="1300" dirty="0">
                <a:latin typeface="Century Gothic" panose="020B0502020202020204" pitchFamily="34" charset="0"/>
              </a:rPr>
              <a:t>- </a:t>
            </a:r>
            <a:r>
              <a:rPr lang="es-ES" sz="1300" dirty="0">
                <a:latin typeface="Century Gothic" panose="020B0502020202020204" pitchFamily="34" charset="0"/>
              </a:rPr>
              <a:t>Consultora de Negocios – Facilitadora Empresarial – Estratega en Transformaciones Culturales y Organizacionales – Mentora – Liderazgo y Negociación. </a:t>
            </a:r>
            <a:endParaRPr lang="es-CO" sz="13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1627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2560321" y="102641"/>
            <a:ext cx="64543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NUESTRO OBJETIVO GRUPAL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3F056486-4292-4F52-8AE5-B8706E6E3B10}"/>
              </a:ext>
            </a:extLst>
          </p:cNvPr>
          <p:cNvSpPr txBox="1"/>
          <p:nvPr/>
        </p:nvSpPr>
        <p:spPr>
          <a:xfrm>
            <a:off x="1188530" y="1965418"/>
            <a:ext cx="103590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endParaRPr lang="es-CO" dirty="0" smtClean="0">
              <a:latin typeface="Century Gothic" panose="020B0502020202020204" pitchFamily="34" charset="0"/>
            </a:endParaRP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  <a:p>
            <a:pPr algn="just"/>
            <a:r>
              <a:rPr lang="es-CO" dirty="0" smtClean="0">
                <a:latin typeface="Century Gothic" panose="020B0502020202020204" pitchFamily="34" charset="0"/>
              </a:rPr>
              <a:t> </a:t>
            </a:r>
            <a:endParaRPr lang="es-CO" dirty="0">
              <a:latin typeface="Century Gothic" panose="020B0502020202020204" pitchFamily="34" charset="0"/>
            </a:endParaRPr>
          </a:p>
        </p:txBody>
      </p:sp>
      <p:sp>
        <p:nvSpPr>
          <p:cNvPr id="14" name="Rectángulo 13"/>
          <p:cNvSpPr/>
          <p:nvPr/>
        </p:nvSpPr>
        <p:spPr>
          <a:xfrm>
            <a:off x="3883778" y="1018418"/>
            <a:ext cx="4346062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600" b="1" i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400" b="1" i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  <p:sp>
        <p:nvSpPr>
          <p:cNvPr id="15" name="CuadroTexto 14">
            <a:extLst>
              <a:ext uri="{FF2B5EF4-FFF2-40B4-BE49-F238E27FC236}">
                <a16:creationId xmlns:a16="http://schemas.microsoft.com/office/drawing/2014/main" xmlns="" id="{3F056486-4292-4F52-8AE5-B8706E6E3B10}"/>
              </a:ext>
            </a:extLst>
          </p:cNvPr>
          <p:cNvSpPr txBox="1"/>
          <p:nvPr/>
        </p:nvSpPr>
        <p:spPr>
          <a:xfrm>
            <a:off x="6095998" y="2443359"/>
            <a:ext cx="50137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sz="2800" dirty="0" smtClean="0">
                <a:latin typeface="Century Gothic" panose="020B0502020202020204" pitchFamily="34" charset="0"/>
              </a:rPr>
              <a:t>Fortalecer el </a:t>
            </a:r>
            <a:r>
              <a:rPr lang="es-CO" sz="2800" b="1" dirty="0" smtClean="0">
                <a:solidFill>
                  <a:srgbClr val="92D050"/>
                </a:solidFill>
                <a:latin typeface="Century Gothic" panose="020B0502020202020204" pitchFamily="34" charset="0"/>
              </a:rPr>
              <a:t>empoderamiento y la comunicación asertiva </a:t>
            </a:r>
            <a:r>
              <a:rPr lang="es-CO" sz="2800" dirty="0" smtClean="0">
                <a:latin typeface="Century Gothic" panose="020B0502020202020204" pitchFamily="34" charset="0"/>
              </a:rPr>
              <a:t>como lideres que somos de </a:t>
            </a:r>
            <a:r>
              <a:rPr lang="es-ES" sz="2800" dirty="0">
                <a:latin typeface="Century Gothic" panose="020B0502020202020204" pitchFamily="34" charset="0"/>
              </a:rPr>
              <a:t>Coaching </a:t>
            </a:r>
            <a:r>
              <a:rPr lang="es-ES" sz="2800" dirty="0" smtClean="0">
                <a:latin typeface="Century Gothic" panose="020B0502020202020204" pitchFamily="34" charset="0"/>
              </a:rPr>
              <a:t>Play.</a:t>
            </a:r>
            <a:endParaRPr lang="es-CO" sz="2800" dirty="0">
              <a:latin typeface="Century Gothic" panose="020B0502020202020204" pitchFamily="34" charset="0"/>
            </a:endParaRPr>
          </a:p>
        </p:txBody>
      </p:sp>
      <p:pic>
        <p:nvPicPr>
          <p:cNvPr id="4098" name="Picture 2" descr="Empoderar a tu equipo de trabajo - Fórmula en los Negocios-Programa de  Radio de Análisis de Artículos de Negocios y Opinión de Coach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56782">
            <a:off x="1072123" y="2400803"/>
            <a:ext cx="4264664" cy="255618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36705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PERFIL DEL EQUIPO CONSULTOR 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B22688B3-5CB8-4F0C-BF98-3D69FB40B4C0}"/>
              </a:ext>
            </a:extLst>
          </p:cNvPr>
          <p:cNvSpPr txBox="1"/>
          <p:nvPr/>
        </p:nvSpPr>
        <p:spPr>
          <a:xfrm>
            <a:off x="3513340" y="1131005"/>
            <a:ext cx="7876902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BLANCA INSIGNARES</a:t>
            </a:r>
          </a:p>
          <a:p>
            <a:pPr algn="ctr"/>
            <a:endParaRPr lang="es-CO" sz="1600" b="1" dirty="0" smtClean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Nacionalidad: Colombiana actualmente vive en Cartagena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Ocupación: </a:t>
            </a:r>
            <a:r>
              <a:rPr lang="es-CO" sz="1600" dirty="0" smtClean="0">
                <a:latin typeface="Century Gothic" panose="020B0502020202020204" pitchFamily="34" charset="0"/>
              </a:rPr>
              <a:t>Psicóloga, </a:t>
            </a:r>
            <a:r>
              <a:rPr lang="es-ES" sz="1600" dirty="0" smtClean="0">
                <a:latin typeface="Century Gothic" panose="020B0502020202020204" pitchFamily="34" charset="0"/>
              </a:rPr>
              <a:t>lidera </a:t>
            </a:r>
            <a:r>
              <a:rPr lang="es-ES" sz="1600" dirty="0">
                <a:latin typeface="Century Gothic" panose="020B0502020202020204" pitchFamily="34" charset="0"/>
              </a:rPr>
              <a:t>procesos de selección y evaluación de </a:t>
            </a:r>
            <a:r>
              <a:rPr lang="es-ES" sz="1600" dirty="0" smtClean="0">
                <a:latin typeface="Century Gothic" panose="020B0502020202020204" pitchFamily="34" charset="0"/>
              </a:rPr>
              <a:t>Talentos</a:t>
            </a:r>
            <a:r>
              <a:rPr lang="es-ES" sz="1600" dirty="0">
                <a:latin typeface="Century Gothic" panose="020B0502020202020204" pitchFamily="34" charset="0"/>
              </a:rPr>
              <a:t>.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Edad</a:t>
            </a:r>
            <a:r>
              <a:rPr lang="es-CO" sz="1600" dirty="0" smtClean="0">
                <a:latin typeface="Century Gothic" panose="020B0502020202020204" pitchFamily="34" charset="0"/>
              </a:rPr>
              <a:t>: 46 años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</a:t>
            </a:r>
            <a:r>
              <a:rPr lang="es-CO" sz="1600" dirty="0" smtClean="0">
                <a:latin typeface="Century Gothic" panose="020B0502020202020204" pitchFamily="34" charset="0"/>
              </a:rPr>
              <a:t>: casada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</a:t>
            </a:r>
            <a:r>
              <a:rPr lang="es-CO" sz="1600" dirty="0" smtClean="0">
                <a:latin typeface="Century Gothic" panose="020B0502020202020204" pitchFamily="34" charset="0"/>
              </a:rPr>
              <a:t>: 1 hijo</a:t>
            </a:r>
          </a:p>
          <a:p>
            <a:pPr algn="just"/>
            <a:r>
              <a:rPr lang="es-CO" sz="1600" dirty="0" err="1" smtClean="0">
                <a:latin typeface="Century Gothic" panose="020B0502020202020204" pitchFamily="34" charset="0"/>
              </a:rPr>
              <a:t>Hobbis</a:t>
            </a:r>
            <a:r>
              <a:rPr lang="es-CO" sz="1600" dirty="0" smtClean="0">
                <a:latin typeface="Century Gothic" panose="020B0502020202020204" pitchFamily="34" charset="0"/>
              </a:rPr>
              <a:t>: </a:t>
            </a:r>
            <a:r>
              <a:rPr lang="es-ES" sz="1600" dirty="0">
                <a:latin typeface="Century Gothic" panose="020B0502020202020204" pitchFamily="34" charset="0"/>
              </a:rPr>
              <a:t>Escuchar música, ir a la playa, cine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</a:t>
            </a:r>
            <a:r>
              <a:rPr lang="es-ES" sz="1600" b="1" dirty="0" smtClean="0">
                <a:latin typeface="Century Gothic" panose="020B0502020202020204" pitchFamily="34" charset="0"/>
              </a:rPr>
              <a:t>DISFRUTAR LA VIDA, ES UNA.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233B17B3-6E4A-4199-A007-B246316CDA98}"/>
              </a:ext>
            </a:extLst>
          </p:cNvPr>
          <p:cNvSpPr txBox="1"/>
          <p:nvPr/>
        </p:nvSpPr>
        <p:spPr>
          <a:xfrm>
            <a:off x="1170723" y="4037010"/>
            <a:ext cx="7587059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CATALINA GALVIS</a:t>
            </a:r>
          </a:p>
          <a:p>
            <a:pPr algn="ctr"/>
            <a:endParaRPr lang="es-CO" sz="1600" dirty="0" smtClean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Nacionalidad: </a:t>
            </a:r>
            <a:r>
              <a:rPr lang="es-CO" sz="1600" dirty="0" smtClean="0">
                <a:latin typeface="Century Gothic" panose="020B0502020202020204" pitchFamily="34" charset="0"/>
              </a:rPr>
              <a:t>Colombiana actualmente vive en Bogotá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Ocupación: </a:t>
            </a:r>
            <a:r>
              <a:rPr lang="es-CO" sz="1600" dirty="0" smtClean="0">
                <a:latin typeface="Century Gothic" panose="020B0502020202020204" pitchFamily="34" charset="0"/>
              </a:rPr>
              <a:t>Psicóloga, docente universitaria.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Edad: 36 años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</a:t>
            </a:r>
            <a:r>
              <a:rPr lang="es-CO" sz="1600" dirty="0" smtClean="0">
                <a:latin typeface="Century Gothic" panose="020B0502020202020204" pitchFamily="34" charset="0"/>
              </a:rPr>
              <a:t>: Casada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</a:t>
            </a:r>
            <a:r>
              <a:rPr lang="es-CO" sz="1600" dirty="0" smtClean="0">
                <a:latin typeface="Century Gothic" panose="020B0502020202020204" pitchFamily="34" charset="0"/>
              </a:rPr>
              <a:t>: 2 hijos </a:t>
            </a:r>
          </a:p>
          <a:p>
            <a:pPr algn="just"/>
            <a:r>
              <a:rPr lang="es-CO" sz="1600" dirty="0" err="1" smtClean="0">
                <a:latin typeface="Century Gothic" panose="020B0502020202020204" pitchFamily="34" charset="0"/>
              </a:rPr>
              <a:t>Hobbis</a:t>
            </a:r>
            <a:r>
              <a:rPr lang="es-CO" sz="1600" dirty="0" smtClean="0">
                <a:latin typeface="Century Gothic" panose="020B0502020202020204" pitchFamily="34" charset="0"/>
              </a:rPr>
              <a:t>: Escuchar música, viajar con su familia.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TODO LO QUE TE PROPONGAS LO PUEDES LOGRAR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8058" y="4050909"/>
            <a:ext cx="2129245" cy="2274342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0723" y="1279924"/>
            <a:ext cx="1995422" cy="2352840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8007936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PERFIL DEL EQUIPO CONSULTOR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B22688B3-5CB8-4F0C-BF98-3D69FB40B4C0}"/>
              </a:ext>
            </a:extLst>
          </p:cNvPr>
          <p:cNvSpPr txBox="1"/>
          <p:nvPr/>
        </p:nvSpPr>
        <p:spPr>
          <a:xfrm>
            <a:off x="3683725" y="1059156"/>
            <a:ext cx="770651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MARIBEL LUMITASIG</a:t>
            </a:r>
          </a:p>
          <a:p>
            <a:pPr algn="ctr"/>
            <a:endParaRPr lang="es-CO" sz="1600" b="1" dirty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Nacionalidad: </a:t>
            </a:r>
            <a:r>
              <a:rPr lang="es-CO" sz="1600" dirty="0" smtClean="0">
                <a:latin typeface="Century Gothic" panose="020B0502020202020204" pitchFamily="34" charset="0"/>
              </a:rPr>
              <a:t>Ecuador actualmente </a:t>
            </a:r>
            <a:r>
              <a:rPr lang="es-CO" sz="1600" dirty="0">
                <a:latin typeface="Century Gothic" panose="020B0502020202020204" pitchFamily="34" charset="0"/>
              </a:rPr>
              <a:t>vive en </a:t>
            </a:r>
            <a:r>
              <a:rPr lang="es-CO" sz="1600" dirty="0" smtClean="0">
                <a:latin typeface="Century Gothic" panose="020B0502020202020204" pitchFamily="34" charset="0"/>
              </a:rPr>
              <a:t>Quito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Ocupación: </a:t>
            </a:r>
            <a:r>
              <a:rPr lang="es-CO" sz="1600" dirty="0" smtClean="0">
                <a:latin typeface="Century Gothic" panose="020B0502020202020204" pitchFamily="34" charset="0"/>
              </a:rPr>
              <a:t>Ingeniera de Sistemas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Edad: </a:t>
            </a:r>
            <a:r>
              <a:rPr lang="es-CO" sz="1600" dirty="0" smtClean="0">
                <a:latin typeface="Century Gothic" panose="020B0502020202020204" pitchFamily="34" charset="0"/>
              </a:rPr>
              <a:t>42 años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civil: </a:t>
            </a:r>
            <a:r>
              <a:rPr lang="es-CO" sz="1600" dirty="0" smtClean="0">
                <a:latin typeface="Century Gothic" panose="020B0502020202020204" pitchFamily="34" charset="0"/>
              </a:rPr>
              <a:t>Separada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Hijos: </a:t>
            </a:r>
            <a:r>
              <a:rPr lang="es-CO" sz="1600" dirty="0" smtClean="0">
                <a:latin typeface="Century Gothic" panose="020B0502020202020204" pitchFamily="34" charset="0"/>
              </a:rPr>
              <a:t>2 hijos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err="1">
                <a:latin typeface="Century Gothic" panose="020B0502020202020204" pitchFamily="34" charset="0"/>
              </a:rPr>
              <a:t>Hobbis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L</a:t>
            </a:r>
            <a:r>
              <a:rPr lang="es-ES" sz="1600" dirty="0" err="1" smtClean="0">
                <a:latin typeface="Century Gothic" panose="020B0502020202020204" pitchFamily="34" charset="0"/>
              </a:rPr>
              <a:t>eer</a:t>
            </a:r>
            <a:r>
              <a:rPr lang="es-ES" sz="1600" dirty="0">
                <a:latin typeface="Century Gothic" panose="020B0502020202020204" pitchFamily="34" charset="0"/>
              </a:rPr>
              <a:t>, escuchar </a:t>
            </a:r>
            <a:r>
              <a:rPr lang="es-ES" sz="1600" dirty="0" smtClean="0">
                <a:latin typeface="Century Gothic" panose="020B0502020202020204" pitchFamily="34" charset="0"/>
              </a:rPr>
              <a:t>música, </a:t>
            </a:r>
            <a:r>
              <a:rPr lang="es-ES" sz="1600" dirty="0">
                <a:latin typeface="Century Gothic" panose="020B0502020202020204" pitchFamily="34" charset="0"/>
              </a:rPr>
              <a:t>bailar, disfruto el tiempo con mis hijos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L</a:t>
            </a:r>
            <a:r>
              <a:rPr lang="es-ES" sz="1600" b="1" dirty="0" smtClean="0">
                <a:latin typeface="Century Gothic" panose="020B0502020202020204" pitchFamily="34" charset="0"/>
              </a:rPr>
              <a:t>AS ALAS SON MÍAS Y EL CIELO DE NADIE YLO QUE SE FUE NO HACE FALTA Y LO QUE HACE FALTA YA VENDRÁ DANIEL HABIF</a:t>
            </a:r>
            <a:endParaRPr lang="es-CO" sz="1600" b="1" dirty="0" smtClean="0">
              <a:latin typeface="Century Gothic" panose="020B0502020202020204" pitchFamily="34" charset="0"/>
            </a:endParaRPr>
          </a:p>
          <a:p>
            <a:pPr algn="just"/>
            <a:r>
              <a:rPr lang="es-CO" sz="2000" b="1" dirty="0" smtClean="0">
                <a:latin typeface="Century Gothic" panose="020B0502020202020204" pitchFamily="34" charset="0"/>
              </a:rPr>
              <a:t> </a:t>
            </a:r>
            <a:endParaRPr lang="es-CO" sz="2000" b="1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233B17B3-6E4A-4199-A007-B246316CDA98}"/>
              </a:ext>
            </a:extLst>
          </p:cNvPr>
          <p:cNvSpPr txBox="1"/>
          <p:nvPr/>
        </p:nvSpPr>
        <p:spPr>
          <a:xfrm>
            <a:off x="631941" y="4019351"/>
            <a:ext cx="81332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FERNANDA GALLEGOS</a:t>
            </a:r>
          </a:p>
          <a:p>
            <a:pPr algn="ctr"/>
            <a:endParaRPr lang="es-CO" sz="1600" b="1" dirty="0" smtClean="0">
              <a:solidFill>
                <a:srgbClr val="7030A0"/>
              </a:solidFill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Nacionalidad: </a:t>
            </a:r>
            <a:r>
              <a:rPr lang="es-CO" sz="1600" dirty="0" smtClean="0">
                <a:latin typeface="Century Gothic" panose="020B0502020202020204" pitchFamily="34" charset="0"/>
              </a:rPr>
              <a:t>México actualmente </a:t>
            </a:r>
            <a:r>
              <a:rPr lang="es-CO" sz="1600" dirty="0">
                <a:latin typeface="Century Gothic" panose="020B0502020202020204" pitchFamily="34" charset="0"/>
              </a:rPr>
              <a:t>vive en </a:t>
            </a:r>
            <a:r>
              <a:rPr lang="es-CO" sz="1600" dirty="0" smtClean="0">
                <a:latin typeface="Century Gothic" panose="020B0502020202020204" pitchFamily="34" charset="0"/>
              </a:rPr>
              <a:t>Oaxaca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Ocupación: Lic. En </a:t>
            </a:r>
            <a:r>
              <a:rPr lang="es-CO" sz="1600" dirty="0" err="1">
                <a:latin typeface="Century Gothic" panose="020B0502020202020204" pitchFamily="34" charset="0"/>
              </a:rPr>
              <a:t>Educ</a:t>
            </a:r>
            <a:r>
              <a:rPr lang="es-CO" sz="1600" dirty="0">
                <a:latin typeface="Century Gothic" panose="020B0502020202020204" pitchFamily="34" charset="0"/>
              </a:rPr>
              <a:t>. Prim./ Coach Ontológico/Coach </a:t>
            </a:r>
            <a:r>
              <a:rPr lang="es-CO" sz="1600" dirty="0" err="1">
                <a:latin typeface="Century Gothic" panose="020B0502020202020204" pitchFamily="34" charset="0"/>
              </a:rPr>
              <a:t>TranspersonalEdad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45 años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civil: casada </a:t>
            </a: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Hijos: </a:t>
            </a:r>
            <a:r>
              <a:rPr lang="es-CO" sz="1600" dirty="0" smtClean="0">
                <a:latin typeface="Century Gothic" panose="020B0502020202020204" pitchFamily="34" charset="0"/>
              </a:rPr>
              <a:t>2 hijos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err="1">
                <a:latin typeface="Century Gothic" panose="020B0502020202020204" pitchFamily="34" charset="0"/>
              </a:rPr>
              <a:t>Hobbis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Leer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</a:t>
            </a:r>
            <a:r>
              <a:rPr lang="es-ES" sz="1600" b="1" dirty="0" smtClean="0">
                <a:latin typeface="Century Gothic" panose="020B0502020202020204" pitchFamily="34" charset="0"/>
              </a:rPr>
              <a:t>LA VIDA ES UNA DANZA, MANTENTE A RITMO Y EN MOVIMIENTO CON ELLA.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pic>
        <p:nvPicPr>
          <p:cNvPr id="2" name="Imagen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026" y="1279248"/>
            <a:ext cx="2395973" cy="239597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3" name="Imagen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213" y="4126315"/>
            <a:ext cx="1841117" cy="2290213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24497570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5" y="180091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>
                <a:latin typeface="Century Gothic" panose="020B0502020202020204" pitchFamily="34" charset="0"/>
              </a:rPr>
              <a:t>PERFIL DEL EQUIPO CONSULTOR </a:t>
            </a: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B22688B3-5CB8-4F0C-BF98-3D69FB40B4C0}"/>
              </a:ext>
            </a:extLst>
          </p:cNvPr>
          <p:cNvSpPr txBox="1"/>
          <p:nvPr/>
        </p:nvSpPr>
        <p:spPr>
          <a:xfrm>
            <a:off x="801757" y="1111377"/>
            <a:ext cx="7689100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CRISTIAN JARAMILLO</a:t>
            </a:r>
          </a:p>
          <a:p>
            <a:pPr algn="ctr"/>
            <a:endParaRPr lang="es-CO" sz="1600" b="1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Nacionalidad: </a:t>
            </a:r>
            <a:r>
              <a:rPr lang="es-CO" sz="1600" dirty="0" smtClean="0">
                <a:latin typeface="Century Gothic" panose="020B0502020202020204" pitchFamily="34" charset="0"/>
              </a:rPr>
              <a:t>Ecuador actualmente </a:t>
            </a:r>
            <a:r>
              <a:rPr lang="es-CO" sz="1600" dirty="0">
                <a:latin typeface="Century Gothic" panose="020B0502020202020204" pitchFamily="34" charset="0"/>
              </a:rPr>
              <a:t>vive en </a:t>
            </a:r>
            <a:r>
              <a:rPr lang="es-CO" sz="1600" dirty="0" smtClean="0">
                <a:latin typeface="Century Gothic" panose="020B0502020202020204" pitchFamily="34" charset="0"/>
              </a:rPr>
              <a:t>Quito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Profesión u Ocupación: </a:t>
            </a:r>
            <a:r>
              <a:rPr lang="es-ES" sz="1600" dirty="0">
                <a:latin typeface="Century Gothic" panose="020B0502020202020204" pitchFamily="34" charset="0"/>
              </a:rPr>
              <a:t>Ingeniero en Salud y Seguridad Ocupacional </a:t>
            </a:r>
            <a:endParaRPr lang="es-ES" sz="1600" dirty="0" smtClean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Edad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45 años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civil: </a:t>
            </a:r>
            <a:r>
              <a:rPr lang="es-CO" sz="1600" dirty="0" smtClean="0">
                <a:latin typeface="Century Gothic" panose="020B0502020202020204" pitchFamily="34" charset="0"/>
              </a:rPr>
              <a:t>casado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Hijos: </a:t>
            </a:r>
            <a:r>
              <a:rPr lang="es-CO" sz="1600" dirty="0" smtClean="0">
                <a:latin typeface="Century Gothic" panose="020B0502020202020204" pitchFamily="34" charset="0"/>
              </a:rPr>
              <a:t>3 hijos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err="1">
                <a:latin typeface="Century Gothic" panose="020B0502020202020204" pitchFamily="34" charset="0"/>
              </a:rPr>
              <a:t>Hobbis</a:t>
            </a:r>
            <a:r>
              <a:rPr lang="es-CO" sz="1600" dirty="0">
                <a:latin typeface="Century Gothic" panose="020B0502020202020204" pitchFamily="34" charset="0"/>
              </a:rPr>
              <a:t>: </a:t>
            </a:r>
            <a:r>
              <a:rPr lang="es-CO" sz="1600" dirty="0" smtClean="0">
                <a:latin typeface="Century Gothic" panose="020B0502020202020204" pitchFamily="34" charset="0"/>
              </a:rPr>
              <a:t>jugar tenis y la Fotografía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LA MIRADA SIEMPRE ES EL OBJETIVO.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233B17B3-6E4A-4199-A007-B246316CDA98}"/>
              </a:ext>
            </a:extLst>
          </p:cNvPr>
          <p:cNvSpPr txBox="1"/>
          <p:nvPr/>
        </p:nvSpPr>
        <p:spPr>
          <a:xfrm>
            <a:off x="3239589" y="4122424"/>
            <a:ext cx="7733211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b="1" dirty="0" smtClean="0">
                <a:solidFill>
                  <a:srgbClr val="7030A0"/>
                </a:solidFill>
                <a:latin typeface="Century Gothic" panose="020B0502020202020204" pitchFamily="34" charset="0"/>
              </a:rPr>
              <a:t>MIRCALY GUEVARA</a:t>
            </a: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Nacionalidad: </a:t>
            </a:r>
            <a:r>
              <a:rPr lang="es-CO" sz="1600" dirty="0">
                <a:latin typeface="Century Gothic" panose="020B0502020202020204" pitchFamily="34" charset="0"/>
              </a:rPr>
              <a:t>Venezolana actualmente vive en </a:t>
            </a:r>
            <a:r>
              <a:rPr lang="es-CO" sz="1600" dirty="0" smtClean="0">
                <a:latin typeface="Century Gothic" panose="020B0502020202020204" pitchFamily="34" charset="0"/>
              </a:rPr>
              <a:t>Bogotá 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 smtClean="0">
                <a:latin typeface="Century Gothic" panose="020B0502020202020204" pitchFamily="34" charset="0"/>
              </a:rPr>
              <a:t>Profesión </a:t>
            </a:r>
            <a:r>
              <a:rPr lang="es-CO" sz="1600" dirty="0">
                <a:latin typeface="Century Gothic" panose="020B0502020202020204" pitchFamily="34" charset="0"/>
              </a:rPr>
              <a:t>u Ocupación: Médico de profesión con más de </a:t>
            </a:r>
            <a:r>
              <a:rPr lang="es-MX" sz="1600" dirty="0">
                <a:latin typeface="Century Gothic" panose="020B0502020202020204" pitchFamily="34" charset="0"/>
              </a:rPr>
              <a:t>20 años de experiencia liderando equipos y más de 300 sesiones de Coaching Profesional.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Edad: 58 años</a:t>
            </a: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Estado civil: Unión estable.</a:t>
            </a:r>
          </a:p>
          <a:p>
            <a:pPr algn="just"/>
            <a:r>
              <a:rPr lang="es-CO" sz="1600" dirty="0">
                <a:latin typeface="Century Gothic" panose="020B0502020202020204" pitchFamily="34" charset="0"/>
              </a:rPr>
              <a:t>Hijos: </a:t>
            </a:r>
            <a:r>
              <a:rPr lang="es-CO" sz="1600" dirty="0" smtClean="0">
                <a:latin typeface="Century Gothic" panose="020B0502020202020204" pitchFamily="34" charset="0"/>
              </a:rPr>
              <a:t>2 hijos</a:t>
            </a:r>
          </a:p>
          <a:p>
            <a:pPr algn="just"/>
            <a:r>
              <a:rPr lang="es-CO" sz="1600" dirty="0" err="1" smtClean="0">
                <a:latin typeface="Century Gothic" panose="020B0502020202020204" pitchFamily="34" charset="0"/>
              </a:rPr>
              <a:t>Hobbis</a:t>
            </a:r>
            <a:r>
              <a:rPr lang="es-CO" sz="1600" dirty="0" smtClean="0">
                <a:latin typeface="Century Gothic" panose="020B0502020202020204" pitchFamily="34" charset="0"/>
              </a:rPr>
              <a:t>: </a:t>
            </a:r>
            <a:r>
              <a:rPr lang="es-ES" sz="1600" dirty="0">
                <a:latin typeface="Century Gothic" panose="020B0502020202020204" pitchFamily="34" charset="0"/>
              </a:rPr>
              <a:t>escuchar música, actividades al aire libre.</a:t>
            </a:r>
            <a:endParaRPr lang="es-CO" sz="1600" dirty="0">
              <a:latin typeface="Century Gothic" panose="020B0502020202020204" pitchFamily="34" charset="0"/>
            </a:endParaRPr>
          </a:p>
          <a:p>
            <a:pPr algn="just"/>
            <a:r>
              <a:rPr lang="es-CO" sz="1600" b="1" dirty="0" smtClean="0">
                <a:latin typeface="Century Gothic" panose="020B0502020202020204" pitchFamily="34" charset="0"/>
              </a:rPr>
              <a:t>LEMA: AMOR NO QUITA CONOCIMIENTO.</a:t>
            </a:r>
            <a:endParaRPr lang="es-CO" sz="1600" b="1" dirty="0">
              <a:latin typeface="Century Gothic" panose="020B0502020202020204" pitchFamily="34" charset="0"/>
            </a:endParaRP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0E5ECA8C-B97C-4424-ACE5-1E99C20BDD2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26667" b="9179"/>
          <a:stretch/>
        </p:blipFill>
        <p:spPr>
          <a:xfrm>
            <a:off x="946181" y="3989818"/>
            <a:ext cx="1797019" cy="247204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Imagen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79288" y="1111377"/>
            <a:ext cx="1887961" cy="2308324"/>
          </a:xfrm>
          <a:prstGeom prst="rect">
            <a:avLst/>
          </a:prstGeom>
          <a:ln w="889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29369036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117C34B1-9528-4FEE-8D57-7747749AC08E}"/>
              </a:ext>
            </a:extLst>
          </p:cNvPr>
          <p:cNvSpPr txBox="1"/>
          <p:nvPr/>
        </p:nvSpPr>
        <p:spPr>
          <a:xfrm>
            <a:off x="6248400" y="1242333"/>
            <a:ext cx="473102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err="1">
                <a:latin typeface="Century Gothic" panose="020B0502020202020204" pitchFamily="34" charset="0"/>
              </a:rPr>
              <a:t>Emocionómetro</a:t>
            </a:r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Bajo el liderazgo de </a:t>
            </a:r>
            <a:r>
              <a:rPr lang="es-CO" sz="2000" dirty="0" err="1">
                <a:latin typeface="Century Gothic" panose="020B0502020202020204" pitchFamily="34" charset="0"/>
              </a:rPr>
              <a:t>Mircaly</a:t>
            </a:r>
            <a:r>
              <a:rPr lang="es-CO" sz="2000" dirty="0">
                <a:latin typeface="Century Gothic" panose="020B0502020202020204" pitchFamily="34" charset="0"/>
              </a:rPr>
              <a:t>, se utilizó esta herramienta para medir la emoción con la que cada participante llegó a la sesión y con la que esperaba irse de la misma.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ESTÍMULO DE APERTURA UTILIZADO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866CD2F3-B12E-4158-9451-A900C630C85F}"/>
              </a:ext>
            </a:extLst>
          </p:cNvPr>
          <p:cNvSpPr txBox="1"/>
          <p:nvPr/>
        </p:nvSpPr>
        <p:spPr>
          <a:xfrm>
            <a:off x="860786" y="3900266"/>
            <a:ext cx="473102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Century Gothic" panose="020B0502020202020204" pitchFamily="34" charset="0"/>
              </a:rPr>
              <a:t>Lo que No Conocen de Mí con Frases Incompletas</a:t>
            </a:r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Bajo el liderazgo de </a:t>
            </a:r>
            <a:r>
              <a:rPr lang="es-CO" sz="2000" dirty="0" err="1">
                <a:latin typeface="Century Gothic" panose="020B0502020202020204" pitchFamily="34" charset="0"/>
              </a:rPr>
              <a:t>Mircaly</a:t>
            </a:r>
            <a:r>
              <a:rPr lang="es-CO" sz="2000" dirty="0">
                <a:latin typeface="Century Gothic" panose="020B0502020202020204" pitchFamily="34" charset="0"/>
              </a:rPr>
              <a:t>, se utilizó esta herramienta para integrar a los miembros del equipo y permitir que se conocieran mutuamente antes de iniciar la sesión.</a:t>
            </a:r>
          </a:p>
          <a:p>
            <a:pPr algn="just"/>
            <a:r>
              <a:rPr lang="es-CO" sz="2000" dirty="0">
                <a:latin typeface="Century Gothic" panose="020B0502020202020204" pitchFamily="34" charset="0"/>
              </a:rPr>
              <a:t> </a:t>
            </a:r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xmlns="" id="{2115AE1A-0887-4914-8267-842D1C9AA060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0F6638E-E0D0-4E9B-8A3C-CE21A7BCFF5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492" t="25121" r="9078" b="14483"/>
          <a:stretch/>
        </p:blipFill>
        <p:spPr>
          <a:xfrm>
            <a:off x="860786" y="1116641"/>
            <a:ext cx="4565974" cy="246475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" name="Imagen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0859" y="3706097"/>
            <a:ext cx="4725631" cy="2563630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124517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B1A2AACD-E6F8-4C6C-9FB3-89023DB16A2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87F51A5D-6A59-4074-8EFA-77B45233926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568" r="12463" b="14384"/>
          <a:stretch/>
        </p:blipFill>
        <p:spPr>
          <a:xfrm>
            <a:off x="4872446" y="1485817"/>
            <a:ext cx="6517795" cy="463689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117C34B1-9528-4FEE-8D57-7747749AC08E}"/>
              </a:ext>
            </a:extLst>
          </p:cNvPr>
          <p:cNvSpPr txBox="1"/>
          <p:nvPr/>
        </p:nvSpPr>
        <p:spPr>
          <a:xfrm>
            <a:off x="533876" y="1485817"/>
            <a:ext cx="406425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>
                <a:latin typeface="Century Gothic" panose="020B0502020202020204" pitchFamily="34" charset="0"/>
              </a:rPr>
              <a:t>Explicando las </a:t>
            </a:r>
            <a:r>
              <a:rPr lang="es-CO" sz="2000" b="1" dirty="0" smtClean="0">
                <a:latin typeface="Century Gothic" panose="020B0502020202020204" pitchFamily="34" charset="0"/>
              </a:rPr>
              <a:t>Instrucciones del ejercicio:</a:t>
            </a:r>
          </a:p>
          <a:p>
            <a:pPr algn="ctr"/>
            <a:endParaRPr lang="es-CO" sz="2000" b="1" dirty="0">
              <a:latin typeface="Century Gothic" panose="020B0502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Century Gothic" panose="020B0502020202020204" pitchFamily="34" charset="0"/>
              </a:rPr>
              <a:t>Se asignaron </a:t>
            </a:r>
            <a:r>
              <a:rPr lang="es-CO" sz="2000" dirty="0" smtClean="0">
                <a:latin typeface="Century Gothic" panose="020B0502020202020204" pitchFamily="34" charset="0"/>
              </a:rPr>
              <a:t>roles, Cristian fue el facilitador de la actividad. </a:t>
            </a:r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endParaRPr lang="es-CO" sz="2000" dirty="0" smtClean="0">
              <a:latin typeface="Century Gothic" panose="020B0502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latin typeface="Century Gothic" panose="020B0502020202020204" pitchFamily="34" charset="0"/>
              </a:rPr>
              <a:t>Se establecieron objetivos y acuerdos para el desarrollo de la actividad.</a:t>
            </a:r>
          </a:p>
          <a:p>
            <a:pPr marL="342900" indent="-342900" algn="just">
              <a:buFont typeface="Arial" panose="020B0604020202020204" pitchFamily="34" charset="0"/>
              <a:buChar char="•"/>
            </a:pPr>
            <a:endParaRPr lang="es-CO" sz="2000" dirty="0">
              <a:latin typeface="Century Gothic" panose="020B0502020202020204" pitchFamily="34" charset="0"/>
            </a:endParaRPr>
          </a:p>
          <a:p>
            <a:pPr marL="342900" indent="-34290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latin typeface="Century Gothic" panose="020B0502020202020204" pitchFamily="34" charset="0"/>
              </a:rPr>
              <a:t>Cada participante inicio de $ 5.000= </a:t>
            </a:r>
            <a:r>
              <a:rPr lang="es-ES" sz="2000" dirty="0">
                <a:latin typeface="Century Gothic" panose="020B0502020202020204" pitchFamily="34" charset="0"/>
              </a:rPr>
              <a:t>Coaching Play </a:t>
            </a:r>
            <a:r>
              <a:rPr lang="es-ES" sz="2000" dirty="0" err="1" smtClean="0">
                <a:latin typeface="Century Gothic" panose="020B0502020202020204" pitchFamily="34" charset="0"/>
              </a:rPr>
              <a:t>Dolares</a:t>
            </a:r>
            <a:r>
              <a:rPr lang="es-ES" sz="2000" dirty="0" smtClean="0">
                <a:latin typeface="Century Gothic" panose="020B0502020202020204" pitchFamily="34" charset="0"/>
              </a:rPr>
              <a:t>.</a:t>
            </a:r>
            <a:endParaRPr lang="es-CO" sz="2000" dirty="0" smtClean="0">
              <a:latin typeface="Century Gothic" panose="020B0502020202020204" pitchFamily="34" charset="0"/>
            </a:endParaRP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  <a:p>
            <a:pPr algn="just"/>
            <a:endParaRPr lang="es-CO" sz="2000" dirty="0">
              <a:latin typeface="Century Gothic" panose="020B0502020202020204" pitchFamily="34" charset="0"/>
            </a:endParaRPr>
          </a:p>
        </p:txBody>
      </p:sp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0A0CCE41-DF0C-4138-8AA1-73DF5096F7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>
            <a:off x="2211501" y="5495302"/>
            <a:ext cx="1465314" cy="6274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68907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xmlns="" id="{D73DC66F-9FF6-4B81-8238-7C6EDC485D2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C05C798-2CB1-4A06-B0E0-060D16D4774A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6" name="AutoShape 4">
            <a:extLst>
              <a:ext uri="{FF2B5EF4-FFF2-40B4-BE49-F238E27FC236}">
                <a16:creationId xmlns:a16="http://schemas.microsoft.com/office/drawing/2014/main" xmlns="" id="{A56A349B-7639-4F7E-B7C9-580B87340152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248400" y="35814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xmlns="" id="{B77AD918-19C0-49F6-826A-1D353DCB5D8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724" t="15652" r="6377" b="18648"/>
          <a:stretch/>
        </p:blipFill>
        <p:spPr>
          <a:xfrm>
            <a:off x="531970" y="1631784"/>
            <a:ext cx="6617483" cy="43020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ángulo 3"/>
          <p:cNvSpPr/>
          <p:nvPr/>
        </p:nvSpPr>
        <p:spPr>
          <a:xfrm>
            <a:off x="7597659" y="2353270"/>
            <a:ext cx="4214771" cy="19082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000" b="1" dirty="0" smtClean="0">
                <a:latin typeface="Century Gothic" panose="020B0502020202020204" pitchFamily="34" charset="0"/>
              </a:rPr>
              <a:t>Fortalezas del equipo</a:t>
            </a:r>
          </a:p>
          <a:p>
            <a:pPr algn="just"/>
            <a:endParaRPr lang="es-CO" sz="2000" dirty="0" smtClean="0">
              <a:latin typeface="Century Gothic" panose="020B0502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 smtClean="0">
                <a:latin typeface="Century Gothic" panose="020B0502020202020204" pitchFamily="34" charset="0"/>
              </a:rPr>
              <a:t>Se </a:t>
            </a:r>
            <a:r>
              <a:rPr lang="es-CO" sz="2000" dirty="0">
                <a:latin typeface="Century Gothic" panose="020B0502020202020204" pitchFamily="34" charset="0"/>
              </a:rPr>
              <a:t>identificaron las fortalezas de cada consultor </a:t>
            </a:r>
            <a:r>
              <a:rPr lang="es-CO" sz="2000" dirty="0" smtClean="0">
                <a:latin typeface="Century Gothic" panose="020B0502020202020204" pitchFamily="34" charset="0"/>
              </a:rPr>
              <a:t>así </a:t>
            </a:r>
            <a:r>
              <a:rPr lang="es-CO" sz="2000" dirty="0">
                <a:latin typeface="Century Gothic" panose="020B0502020202020204" pitchFamily="34" charset="0"/>
              </a:rPr>
              <a:t>como las oportunidades de </a:t>
            </a:r>
            <a:r>
              <a:rPr lang="es-CO" sz="2000" dirty="0" smtClean="0">
                <a:latin typeface="Century Gothic" panose="020B0502020202020204" pitchFamily="34" charset="0"/>
              </a:rPr>
              <a:t>mejora. 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140149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7E49660-5131-4880-A5B3-E967369623A2}"/>
              </a:ext>
            </a:extLst>
          </p:cNvPr>
          <p:cNvSpPr txBox="1"/>
          <p:nvPr/>
        </p:nvSpPr>
        <p:spPr>
          <a:xfrm>
            <a:off x="251789" y="948595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xmlns="" id="{6D6BB311-3A32-416D-A491-B958DC54539F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B52860B-E7C2-4CEC-93EA-DFEE1426913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9565" t="9942" r="13044" b="30715"/>
          <a:stretch/>
        </p:blipFill>
        <p:spPr>
          <a:xfrm>
            <a:off x="2085329" y="1509574"/>
            <a:ext cx="8630942" cy="49636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873656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7E49660-5131-4880-A5B3-E967369623A2}"/>
              </a:ext>
            </a:extLst>
          </p:cNvPr>
          <p:cNvSpPr txBox="1"/>
          <p:nvPr/>
        </p:nvSpPr>
        <p:spPr>
          <a:xfrm>
            <a:off x="251788" y="94287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xmlns="" id="{52B27C07-21E7-4942-B4CF-7B0CC75098E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1F105F15-D1DF-47B9-BED3-1798CABFCFC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7101" t="36328"/>
          <a:stretch/>
        </p:blipFill>
        <p:spPr>
          <a:xfrm>
            <a:off x="1245701" y="1498127"/>
            <a:ext cx="9700592" cy="49864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550804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7E49660-5131-4880-A5B3-E967369623A2}"/>
              </a:ext>
            </a:extLst>
          </p:cNvPr>
          <p:cNvSpPr txBox="1"/>
          <p:nvPr/>
        </p:nvSpPr>
        <p:spPr>
          <a:xfrm>
            <a:off x="251789" y="988228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4" name="AutoShape 2">
            <a:extLst>
              <a:ext uri="{FF2B5EF4-FFF2-40B4-BE49-F238E27FC236}">
                <a16:creationId xmlns:a16="http://schemas.microsoft.com/office/drawing/2014/main" xmlns="" id="{EF476CD3-8212-4A3C-AEA5-7959057034E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01D31837-0918-4182-8276-DDF1E07BDA4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362" t="19116" b="23739"/>
          <a:stretch/>
        </p:blipFill>
        <p:spPr>
          <a:xfrm>
            <a:off x="1307252" y="1449893"/>
            <a:ext cx="9577490" cy="484986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58041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xmlns="" id="{1FCEDF01-7FD4-4137-80FC-4A333F4DECC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35D1B52-4EEA-4415-B89C-D36582DD15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884" t="26667" r="7247" b="9446"/>
          <a:stretch/>
        </p:blipFill>
        <p:spPr>
          <a:xfrm>
            <a:off x="1580796" y="1407162"/>
            <a:ext cx="9113705" cy="49719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48368684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B7E49660-5131-4880-A5B3-E967369623A2}"/>
              </a:ext>
            </a:extLst>
          </p:cNvPr>
          <p:cNvSpPr txBox="1"/>
          <p:nvPr/>
        </p:nvSpPr>
        <p:spPr>
          <a:xfrm>
            <a:off x="251789" y="849281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Disfrutando de la sesión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CD7E73B9-D9D8-4A8E-9C2D-95872ADBA1B5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xmlns="" id="{935083CF-716E-4233-9208-FEFD3076A021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096000" y="34290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xmlns="" id="{CF1422D2-51E9-46F4-A334-2A8C30CBE07A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733" t="11717" b="26657"/>
          <a:stretch/>
        </p:blipFill>
        <p:spPr>
          <a:xfrm>
            <a:off x="6400800" y="1466838"/>
            <a:ext cx="5330024" cy="5049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xmlns="" id="{149D8E3F-9140-44AD-8AE0-DEC3A322319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231" y="1466837"/>
            <a:ext cx="5451569" cy="504907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4073731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>
            <a:extLst>
              <a:ext uri="{FF2B5EF4-FFF2-40B4-BE49-F238E27FC236}">
                <a16:creationId xmlns:a16="http://schemas.microsoft.com/office/drawing/2014/main" xmlns="" id="{604F552B-867D-4C86-B93E-711FBB8C134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0181532">
            <a:off x="155134" y="154626"/>
            <a:ext cx="995201" cy="91557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EJECUCIÓN DEL JUEGO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 flipV="1">
            <a:off x="1415288" y="849281"/>
            <a:ext cx="9974953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EB00A067-1A3B-4922-AC6C-8BD7FCC3629E}"/>
              </a:ext>
            </a:extLst>
          </p:cNvPr>
          <p:cNvSpPr txBox="1"/>
          <p:nvPr/>
        </p:nvSpPr>
        <p:spPr>
          <a:xfrm>
            <a:off x="251788" y="967463"/>
            <a:ext cx="1168841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dirty="0">
                <a:latin typeface="Century Gothic" panose="020B0502020202020204" pitchFamily="34" charset="0"/>
              </a:rPr>
              <a:t>Tabla de resultados</a:t>
            </a: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E82CB476-93EB-4CDE-A30A-99AB20CDAB78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pic>
        <p:nvPicPr>
          <p:cNvPr id="16" name="Imagen 15">
            <a:extLst>
              <a:ext uri="{FF2B5EF4-FFF2-40B4-BE49-F238E27FC236}">
                <a16:creationId xmlns:a16="http://schemas.microsoft.com/office/drawing/2014/main" xmlns="" id="{312B30AB-37C9-4953-B803-853FFC43856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1205881">
            <a:off x="1035265" y="81897"/>
            <a:ext cx="981527" cy="902992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xmlns="" id="{3E5EA822-3A6F-4FBF-9ED4-282F6890AF9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0123" t="9857" r="5251" b="12768"/>
          <a:stretch/>
        </p:blipFill>
        <p:spPr>
          <a:xfrm rot="290002">
            <a:off x="596778" y="658066"/>
            <a:ext cx="896112" cy="824411"/>
          </a:xfrm>
          <a:prstGeom prst="ellipse">
            <a:avLst/>
          </a:prstGeom>
          <a:ln w="63500" cap="rnd">
            <a:noFill/>
          </a:ln>
          <a:effectLst/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graphicFrame>
        <p:nvGraphicFramePr>
          <p:cNvPr id="3" name="Tabla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11988813"/>
              </p:ext>
            </p:extLst>
          </p:nvPr>
        </p:nvGraphicFramePr>
        <p:xfrm>
          <a:off x="336714" y="1458821"/>
          <a:ext cx="11213771" cy="5313609"/>
        </p:xfrm>
        <a:graphic>
          <a:graphicData uri="http://schemas.openxmlformats.org/drawingml/2006/table">
            <a:tbl>
              <a:tblPr firstRow="1" bandRow="1">
                <a:tableStyleId>{69CF1AB2-1976-4502-BF36-3FF5EA218861}</a:tableStyleId>
              </a:tblPr>
              <a:tblGrid>
                <a:gridCol w="2422843">
                  <a:extLst>
                    <a:ext uri="{9D8B030D-6E8A-4147-A177-3AD203B41FA5}">
                      <a16:colId xmlns:a16="http://schemas.microsoft.com/office/drawing/2014/main" xmlns="" val="2146221837"/>
                    </a:ext>
                  </a:extLst>
                </a:gridCol>
                <a:gridCol w="2197732">
                  <a:extLst>
                    <a:ext uri="{9D8B030D-6E8A-4147-A177-3AD203B41FA5}">
                      <a16:colId xmlns:a16="http://schemas.microsoft.com/office/drawing/2014/main" xmlns="" val="2472318974"/>
                    </a:ext>
                  </a:extLst>
                </a:gridCol>
                <a:gridCol w="2197732">
                  <a:extLst>
                    <a:ext uri="{9D8B030D-6E8A-4147-A177-3AD203B41FA5}">
                      <a16:colId xmlns:a16="http://schemas.microsoft.com/office/drawing/2014/main" xmlns="" val="2119113549"/>
                    </a:ext>
                  </a:extLst>
                </a:gridCol>
                <a:gridCol w="2197732">
                  <a:extLst>
                    <a:ext uri="{9D8B030D-6E8A-4147-A177-3AD203B41FA5}">
                      <a16:colId xmlns:a16="http://schemas.microsoft.com/office/drawing/2014/main" xmlns="" val="3919008224"/>
                    </a:ext>
                  </a:extLst>
                </a:gridCol>
                <a:gridCol w="2197732">
                  <a:extLst>
                    <a:ext uri="{9D8B030D-6E8A-4147-A177-3AD203B41FA5}">
                      <a16:colId xmlns:a16="http://schemas.microsoft.com/office/drawing/2014/main" xmlns="" val="2203301404"/>
                    </a:ext>
                  </a:extLst>
                </a:gridCol>
              </a:tblGrid>
              <a:tr h="435732"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CATALINA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MIRCALY</a:t>
                      </a:r>
                      <a:r>
                        <a:rPr lang="es-CO" baseline="0" dirty="0" smtClean="0"/>
                        <a:t>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MARITA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FERNANDA </a:t>
                      </a:r>
                      <a:endParaRPr lang="es-CO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dirty="0" smtClean="0"/>
                        <a:t>BLANCA</a:t>
                      </a:r>
                      <a:endParaRPr lang="es-CO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655474793"/>
                  </a:ext>
                </a:extLst>
              </a:tr>
              <a:tr h="964169">
                <a:tc>
                  <a:txBody>
                    <a:bodyPr/>
                    <a:lstStyle/>
                    <a:p>
                      <a:pPr algn="ctr"/>
                      <a:endParaRPr lang="es-CO" sz="1100" b="1" kern="1200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6699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Respeto</a:t>
                      </a:r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Actitud positiva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$ 3000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Generosidad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Sabiduría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6699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Empoderamiento </a:t>
                      </a:r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$ 4000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403702277"/>
                  </a:ext>
                </a:extLst>
              </a:tr>
              <a:tr h="1009365"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Sentido del Humor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Flexibilidad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Inteligencia</a:t>
                      </a:r>
                      <a:r>
                        <a:rPr lang="es-CO" sz="1400" b="1" kern="1200" baseline="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Emocional </a:t>
                      </a:r>
                      <a:endParaRPr lang="es-CO" sz="1400" b="1" kern="1200" dirty="0" smtClean="0">
                        <a:solidFill>
                          <a:srgbClr val="00B05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$ 3000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Voluntad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$ 3000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Combo:</a:t>
                      </a:r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Paz y servicio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137420043"/>
                  </a:ext>
                </a:extLst>
              </a:tr>
              <a:tr h="798452"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Confianza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6699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Humildad </a:t>
                      </a:r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6699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Enfoque</a:t>
                      </a:r>
                      <a:endParaRPr lang="es-CO" sz="1400" b="1" kern="1200" dirty="0" smtClean="0">
                        <a:solidFill>
                          <a:srgbClr val="00B0F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Asertividad</a:t>
                      </a:r>
                      <a:r>
                        <a:rPr lang="es-CO" sz="1400" b="1" kern="1200" baseline="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s-CO" sz="1400" b="1" kern="1200" dirty="0" smtClean="0">
                        <a:solidFill>
                          <a:srgbClr val="FFC000"/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354971612"/>
                  </a:ext>
                </a:extLst>
              </a:tr>
              <a:tr h="798452"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5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Seguridad 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$ 1500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Combo:</a:t>
                      </a:r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Desaprender </a:t>
                      </a:r>
                    </a:p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Donar una de sus compañeras</a:t>
                      </a:r>
                      <a:endParaRPr lang="es-CO" sz="1100" dirty="0" smtClean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rgbClr val="00B0F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Escucha</a:t>
                      </a: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$500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3325899886"/>
                  </a:ext>
                </a:extLst>
              </a:tr>
              <a:tr h="1220277">
                <a:tc>
                  <a:txBody>
                    <a:bodyPr/>
                    <a:lstStyle/>
                    <a:p>
                      <a:pPr algn="ctr"/>
                      <a:r>
                        <a:rPr lang="es-CO" sz="1400" b="1" kern="1200" dirty="0" smtClean="0">
                          <a:solidFill>
                            <a:schemeClr val="tx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Combo:</a:t>
                      </a:r>
                      <a:r>
                        <a:rPr lang="es-CO" sz="1400" b="1" kern="1200" dirty="0" smtClean="0">
                          <a:solidFill>
                            <a:srgbClr val="FFC000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</a:p>
                    <a:p>
                      <a:pPr algn="ctr"/>
                      <a:r>
                        <a:rPr lang="es-CO" sz="1400" b="1" kern="120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Fe,Honestidad</a:t>
                      </a:r>
                      <a:r>
                        <a:rPr lang="es-CO" sz="1400" b="1" kern="12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y </a:t>
                      </a:r>
                      <a:r>
                        <a:rPr lang="es-CO" sz="1400" b="1" kern="1200" baseline="0" dirty="0" err="1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Empatia</a:t>
                      </a:r>
                      <a:r>
                        <a:rPr lang="es-CO" sz="1400" b="1" kern="1200" baseline="0" dirty="0" smtClean="0">
                          <a:solidFill>
                            <a:schemeClr val="accent2">
                              <a:lumMod val="75000"/>
                            </a:schemeClr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 </a:t>
                      </a:r>
                      <a:endParaRPr lang="es-CO" sz="1400" b="1" kern="1200" dirty="0" smtClean="0">
                        <a:solidFill>
                          <a:schemeClr val="accent2">
                            <a:lumMod val="75000"/>
                          </a:schemeClr>
                        </a:solidFill>
                        <a:latin typeface="Century Gothic" panose="020B0502020202020204" pitchFamily="34" charset="0"/>
                        <a:ea typeface="+mn-ea"/>
                        <a:cs typeface="+mn-cs"/>
                      </a:endParaRPr>
                    </a:p>
                    <a:p>
                      <a:pPr algn="ctr"/>
                      <a:r>
                        <a:rPr lang="es-CO" sz="1100" kern="1200" dirty="0" smtClean="0">
                          <a:solidFill>
                            <a:schemeClr val="dk1"/>
                          </a:solidFill>
                          <a:latin typeface="Century Gothic" panose="020B0502020202020204" pitchFamily="34" charset="0"/>
                          <a:ea typeface="+mn-ea"/>
                          <a:cs typeface="+mn-cs"/>
                        </a:rPr>
                        <a:t>pago $1000 </a:t>
                      </a:r>
                    </a:p>
                    <a:p>
                      <a:pPr algn="ctr"/>
                      <a:r>
                        <a:rPr lang="es-ES" sz="1100" dirty="0" smtClean="0">
                          <a:latin typeface="Century Gothic" panose="020B0502020202020204" pitchFamily="34" charset="0"/>
                        </a:rPr>
                        <a:t>Coaching Play </a:t>
                      </a:r>
                      <a:r>
                        <a:rPr lang="es-ES" sz="1100" dirty="0" err="1" smtClean="0">
                          <a:latin typeface="Century Gothic" panose="020B0502020202020204" pitchFamily="34" charset="0"/>
                        </a:rPr>
                        <a:t>Dolares</a:t>
                      </a:r>
                      <a:r>
                        <a:rPr lang="es-ES" sz="1100" baseline="0" dirty="0" smtClean="0">
                          <a:latin typeface="Century Gothic" panose="020B0502020202020204" pitchFamily="34" charset="0"/>
                        </a:rPr>
                        <a:t> </a:t>
                      </a:r>
                      <a:endParaRPr lang="es-CO" sz="1100" dirty="0" smtClean="0"/>
                    </a:p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endParaRPr lang="es-CO" sz="11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xmlns="" val="1054092363"/>
                  </a:ext>
                </a:extLst>
              </a:tr>
            </a:tbl>
          </a:graphicData>
        </a:graphic>
      </p:graphicFrame>
      <p:pic>
        <p:nvPicPr>
          <p:cNvPr id="13" name="Imagen 12">
            <a:extLst>
              <a:ext uri="{FF2B5EF4-FFF2-40B4-BE49-F238E27FC236}">
                <a16:creationId xmlns:a16="http://schemas.microsoft.com/office/drawing/2014/main" xmlns="" id="{0A0CCE41-DF0C-4138-8AA1-73DF5096F7DD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254" t="8048" r="-1"/>
          <a:stretch/>
        </p:blipFill>
        <p:spPr>
          <a:xfrm rot="818849">
            <a:off x="9819602" y="390326"/>
            <a:ext cx="1914213" cy="819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79427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82642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29EE49D5-D358-4FB8-B0DC-61E0536B527D}"/>
              </a:ext>
            </a:extLst>
          </p:cNvPr>
          <p:cNvSpPr txBox="1"/>
          <p:nvPr/>
        </p:nvSpPr>
        <p:spPr>
          <a:xfrm>
            <a:off x="1497494" y="202950"/>
            <a:ext cx="919700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HALLAZGO DE LOS CONSULTORES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6" name="Rectángulo 5"/>
          <p:cNvSpPr/>
          <p:nvPr/>
        </p:nvSpPr>
        <p:spPr>
          <a:xfrm>
            <a:off x="801757" y="1495613"/>
            <a:ext cx="10588485" cy="42473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 smtClean="0">
                <a:latin typeface="Century Gothic" panose="020B0502020202020204" pitchFamily="34" charset="0"/>
              </a:rPr>
              <a:t>Dentro de los hallazgos que se identifican en el grupo de consultores están: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El estado de animo de cada uno de los consultores al inicio y final de la actividad.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El nivel de empoderamiento y entusiasmo con el que se va desarrollando la actividad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Las oportunidades que se pueden generar a lo largo de la actividad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Identificar las características, habilidades y virtudes del equipo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La necesidad e importancia de generar una planificación </a:t>
            </a:r>
          </a:p>
          <a:p>
            <a:pPr marL="342900" indent="-342900" algn="just">
              <a:lnSpc>
                <a:spcPct val="200000"/>
              </a:lnSpc>
              <a:buFont typeface="+mj-lt"/>
              <a:buAutoNum type="arabicPeriod"/>
            </a:pPr>
            <a:r>
              <a:rPr lang="es-CO" dirty="0" smtClean="0">
                <a:latin typeface="Century Gothic" panose="020B0502020202020204" pitchFamily="34" charset="0"/>
              </a:rPr>
              <a:t>Las ventajas de ser un equipo interdisciplinario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0169836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37593" y="157231"/>
            <a:ext cx="100186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latin typeface="Century Gothic" panose="020B0502020202020204" pitchFamily="34" charset="0"/>
              </a:rPr>
              <a:t>FORTALEZAS IDENTIFICADAS POR LOS PARTICIPANTES</a:t>
            </a:r>
            <a:endParaRPr lang="es-CO" sz="2800" b="1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937593" y="1390664"/>
            <a:ext cx="10452649" cy="473975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endParaRPr lang="es-CO" dirty="0" smtClean="0">
              <a:latin typeface="Century Gothic" panose="020B0502020202020204" pitchFamily="34" charset="0"/>
            </a:endParaRPr>
          </a:p>
          <a:p>
            <a:pPr algn="just"/>
            <a:r>
              <a:rPr lang="es-CO" dirty="0" smtClean="0">
                <a:latin typeface="Century Gothic" panose="020B0502020202020204" pitchFamily="34" charset="0"/>
              </a:rPr>
              <a:t>Dentro de las </a:t>
            </a:r>
            <a:r>
              <a:rPr lang="es-CO" sz="2400" b="1" dirty="0" smtClean="0">
                <a:solidFill>
                  <a:srgbClr val="00B050"/>
                </a:solidFill>
                <a:latin typeface="Century Gothic" panose="020B0502020202020204" pitchFamily="34" charset="0"/>
              </a:rPr>
              <a:t>FORTALEZAS</a:t>
            </a:r>
            <a:r>
              <a:rPr lang="es-CO" dirty="0" smtClean="0">
                <a:latin typeface="Century Gothic" panose="020B0502020202020204" pitchFamily="34" charset="0"/>
              </a:rPr>
              <a:t> que se encontraron identificaron en el grupo estaban:</a:t>
            </a:r>
          </a:p>
          <a:p>
            <a:pPr algn="just"/>
            <a:r>
              <a:rPr lang="es-CO" dirty="0" smtClean="0">
                <a:latin typeface="Century Gothic" panose="020B0502020202020204" pitchFamily="34" charset="0"/>
              </a:rPr>
              <a:t>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HONESTIDAD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BONDAD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SERVICIO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EMPATIA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FLEXIBILIDAD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EMPODERAMIENTO  </a:t>
            </a:r>
          </a:p>
          <a:p>
            <a:pPr marL="742950" lvl="1" indent="-285750" algn="just">
              <a:lnSpc>
                <a:spcPct val="200000"/>
              </a:lnSpc>
              <a:buClr>
                <a:srgbClr val="00B05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 NEGOCIACIÓN </a:t>
            </a:r>
          </a:p>
          <a:p>
            <a:pPr algn="just"/>
            <a:endParaRPr lang="es-CO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71250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97499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318052" y="186194"/>
            <a:ext cx="1125109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latin typeface="Century Gothic" panose="020B0502020202020204" pitchFamily="34" charset="0"/>
              </a:rPr>
              <a:t>OPORTUNIDADES ESTABLECIDAS POR LOS PARTICIPANTES</a:t>
            </a:r>
            <a:endParaRPr lang="es-CO" sz="2800" b="1" dirty="0">
              <a:latin typeface="Century Gothic" panose="020B0502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1031967" y="1397674"/>
            <a:ext cx="10149840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>
                <a:latin typeface="Century Gothic" panose="020B0502020202020204" pitchFamily="34" charset="0"/>
              </a:rPr>
              <a:t>Dentro de las </a:t>
            </a:r>
            <a:r>
              <a:rPr lang="es-CO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OPORTUNIDADES</a:t>
            </a:r>
            <a:r>
              <a:rPr lang="es-CO" dirty="0" smtClean="0">
                <a:latin typeface="Century Gothic" panose="020B0502020202020204" pitchFamily="34" charset="0"/>
              </a:rPr>
              <a:t> que </a:t>
            </a:r>
            <a:r>
              <a:rPr lang="es-CO" dirty="0">
                <a:latin typeface="Century Gothic" panose="020B0502020202020204" pitchFamily="34" charset="0"/>
              </a:rPr>
              <a:t>se </a:t>
            </a:r>
            <a:r>
              <a:rPr lang="es-CO" dirty="0" smtClean="0">
                <a:latin typeface="Century Gothic" panose="020B0502020202020204" pitchFamily="34" charset="0"/>
              </a:rPr>
              <a:t>establecieron en </a:t>
            </a:r>
            <a:r>
              <a:rPr lang="es-CO" dirty="0">
                <a:latin typeface="Century Gothic" panose="020B0502020202020204" pitchFamily="34" charset="0"/>
              </a:rPr>
              <a:t>el grupo </a:t>
            </a:r>
            <a:r>
              <a:rPr lang="es-CO" dirty="0" smtClean="0">
                <a:latin typeface="Century Gothic" panose="020B0502020202020204" pitchFamily="34" charset="0"/>
              </a:rPr>
              <a:t>se encontraron: </a:t>
            </a: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 smtClean="0">
                <a:latin typeface="Century Gothic" panose="020B0502020202020204" pitchFamily="34" charset="0"/>
              </a:rPr>
              <a:t>Paciencia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 smtClean="0">
                <a:latin typeface="Century Gothic" panose="020B0502020202020204" pitchFamily="34" charset="0"/>
              </a:rPr>
              <a:t>Escucha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 smtClean="0">
                <a:latin typeface="Century Gothic" panose="020B0502020202020204" pitchFamily="34" charset="0"/>
              </a:rPr>
              <a:t>Adaptación al cambio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>
                <a:latin typeface="Century Gothic" panose="020B0502020202020204" pitchFamily="34" charset="0"/>
              </a:rPr>
              <a:t>Inteligencia emocional </a:t>
            </a:r>
            <a:endParaRPr lang="es-CO" dirty="0" smtClean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dirty="0" smtClean="0">
                <a:latin typeface="Century Gothic" panose="020B0502020202020204" pitchFamily="34" charset="0"/>
              </a:rPr>
              <a:t>Empoderamiento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CO" dirty="0">
              <a:latin typeface="Century Gothic" panose="020B0502020202020204" pitchFamily="34" charset="0"/>
            </a:endParaRPr>
          </a:p>
        </p:txBody>
      </p:sp>
      <p:pic>
        <p:nvPicPr>
          <p:cNvPr id="11268" name="Picture 4" descr="Cliente, Servicio De Atención Al Cliente, La Felicidad imagen png - imagen  transparente descarga gratuit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85917">
            <a:off x="6505301" y="2692592"/>
            <a:ext cx="3605351" cy="216321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9360017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1010649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255332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COMPROMISOS - ACCIONES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755752" y="1319297"/>
            <a:ext cx="1068049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 smtClean="0">
                <a:latin typeface="Century Gothic" panose="020B0502020202020204" pitchFamily="34" charset="0"/>
              </a:rPr>
              <a:t>Los compromisos y acciones que nos planteamos como equipo: </a:t>
            </a: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Es la generación de estrategias para manejar  y plantear una adecuada comunicación asertiva.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Mantener el equilibrio y la confianza en cada una de las experiencias y aprendizajes que realicemos como consultores.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Arriesgarse y tener la convicción de los proyectos y metas planteadas.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Mantener el compromiso y la creatividad para cada labor a desarrollar 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dirty="0" smtClean="0">
                <a:latin typeface="Century Gothic" panose="020B0502020202020204" pitchFamily="34" charset="0"/>
              </a:rPr>
              <a:t>Generar herramientas que permitan la innovación y el éxito de nuestro equipo. </a:t>
            </a:r>
          </a:p>
        </p:txBody>
      </p:sp>
    </p:spTree>
    <p:extLst>
      <p:ext uri="{BB962C8B-B14F-4D97-AF65-F5344CB8AC3E}">
        <p14:creationId xmlns:p14="http://schemas.microsoft.com/office/powerpoint/2010/main" val="7658293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100013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261256" y="308693"/>
            <a:ext cx="1133856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latin typeface="Century Gothic" panose="020B0502020202020204" pitchFamily="34" charset="0"/>
              </a:rPr>
              <a:t>¿CÓMO SABER QUE AVANZARÁ EN SUS COMPROMISOS O ACCIONES?</a:t>
            </a:r>
            <a:endParaRPr lang="es-CO" sz="24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01757" y="1319297"/>
            <a:ext cx="10406174" cy="43396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sz="2000" dirty="0" smtClean="0">
                <a:latin typeface="Century Gothic" panose="020B0502020202020204" pitchFamily="34" charset="0"/>
              </a:rPr>
              <a:t>Como equipo consultor avanzaremos : </a:t>
            </a:r>
            <a:endParaRPr lang="es-CO" sz="2000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Desarrollar actividades y reuniones en grupo que permitan generar una adecuada comunicación asertiva.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Realizar talleres relacionados con el manejo del equilibrio y la confianza.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Desarrollar actividades y tareas las cuales hemos estado aplazando, de tal manera que no tengamos miedo de asumir nuevos retos.   </a:t>
            </a:r>
          </a:p>
          <a:p>
            <a:pPr lvl="1" algn="just">
              <a:lnSpc>
                <a:spcPct val="200000"/>
              </a:lnSpc>
              <a:buClr>
                <a:srgbClr val="0070C0"/>
              </a:buClr>
            </a:pPr>
            <a:endParaRPr lang="es-CO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41117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4" name="CuadroTexto 13">
            <a:extLst>
              <a:ext uri="{FF2B5EF4-FFF2-40B4-BE49-F238E27FC236}">
                <a16:creationId xmlns:a16="http://schemas.microsoft.com/office/drawing/2014/main" xmlns="" id="{98DEDFFE-3D99-4781-83CD-BD67E035EF07}"/>
              </a:ext>
            </a:extLst>
          </p:cNvPr>
          <p:cNvSpPr txBox="1"/>
          <p:nvPr/>
        </p:nvSpPr>
        <p:spPr>
          <a:xfrm>
            <a:off x="1139686" y="220370"/>
            <a:ext cx="99126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 smtClean="0">
                <a:latin typeface="Century Gothic" panose="020B0502020202020204" pitchFamily="34" charset="0"/>
              </a:rPr>
              <a:t>FORTALEZAS IDENTIFICADAS POR LOS COACHS</a:t>
            </a:r>
            <a:endParaRPr lang="es-CO" sz="3200" b="1" dirty="0">
              <a:latin typeface="Century Gothic" panose="020B0502020202020204" pitchFamily="34" charset="0"/>
            </a:endParaRPr>
          </a:p>
        </p:txBody>
      </p:sp>
      <p:sp>
        <p:nvSpPr>
          <p:cNvPr id="7" name="Rectángulo 6"/>
          <p:cNvSpPr/>
          <p:nvPr/>
        </p:nvSpPr>
        <p:spPr>
          <a:xfrm>
            <a:off x="1031966" y="1432473"/>
            <a:ext cx="10358276" cy="36625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sz="2000" dirty="0">
                <a:latin typeface="Century Gothic" panose="020B0502020202020204" pitchFamily="34" charset="0"/>
              </a:rPr>
              <a:t>Las </a:t>
            </a:r>
            <a:r>
              <a:rPr lang="es-CO" sz="2000" dirty="0" smtClean="0">
                <a:latin typeface="Century Gothic" panose="020B0502020202020204" pitchFamily="34" charset="0"/>
              </a:rPr>
              <a:t>fortalezas que identifican nuestras </a:t>
            </a:r>
            <a:r>
              <a:rPr lang="es-CO" sz="2000" dirty="0">
                <a:latin typeface="Century Gothic" panose="020B0502020202020204" pitchFamily="34" charset="0"/>
              </a:rPr>
              <a:t>masters son: </a:t>
            </a:r>
          </a:p>
          <a:p>
            <a:pPr marL="800100" lvl="1" indent="-342900" algn="just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Disposición </a:t>
            </a:r>
          </a:p>
          <a:p>
            <a:pPr marL="800100" lvl="1" indent="-342900" algn="just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Carisma </a:t>
            </a:r>
          </a:p>
          <a:p>
            <a:pPr marL="800100" lvl="1" indent="-342900" algn="just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Recursividad</a:t>
            </a:r>
          </a:p>
          <a:p>
            <a:pPr marL="800100" lvl="1" indent="-342900" algn="just">
              <a:lnSpc>
                <a:spcPct val="200000"/>
              </a:lnSpc>
              <a:buClr>
                <a:srgbClr val="C00000"/>
              </a:buClr>
              <a:buFont typeface="Wingdings" panose="05000000000000000000" pitchFamily="2" charset="2"/>
              <a:buChar char="v"/>
            </a:pPr>
            <a:r>
              <a:rPr lang="es-CO" sz="2000" dirty="0" smtClean="0">
                <a:latin typeface="Century Gothic" panose="020B0502020202020204" pitchFamily="34" charset="0"/>
              </a:rPr>
              <a:t>Trabajo en equipo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endParaRPr lang="es-CO" sz="1600" dirty="0">
              <a:latin typeface="Century Gothic" panose="020B0502020202020204" pitchFamily="34" charset="0"/>
            </a:endParaRPr>
          </a:p>
        </p:txBody>
      </p:sp>
      <p:pic>
        <p:nvPicPr>
          <p:cNvPr id="6152" name="Picture 8" descr="Qué es un assessment centers y cómo lo utilizan los reclutadores? |  Recursos Humanos, el portal del Capital Humano | Guia empresas recursos  humanos per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319460">
            <a:off x="6330442" y="2775719"/>
            <a:ext cx="3639139" cy="24624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35299974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145773" y="48653"/>
            <a:ext cx="1159565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400" b="1" dirty="0" smtClean="0">
                <a:latin typeface="Century Gothic" panose="020B0502020202020204" pitchFamily="34" charset="0"/>
              </a:rPr>
              <a:t>FORTALEZAS QUE RECONOCEN LOS FACILITADORES PARA AVANZAR EN SUS TEMAS DE INTERVENCIÓN</a:t>
            </a:r>
            <a:endParaRPr lang="es-CO" sz="2400" b="1" dirty="0">
              <a:latin typeface="Century Gothic" panose="020B0502020202020204" pitchFamily="34" charset="0"/>
            </a:endParaRPr>
          </a:p>
        </p:txBody>
      </p:sp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943568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3" name="AutoShape 2">
            <a:extLst>
              <a:ext uri="{FF2B5EF4-FFF2-40B4-BE49-F238E27FC236}">
                <a16:creationId xmlns:a16="http://schemas.microsoft.com/office/drawing/2014/main" xmlns="" id="{AE323008-64B2-4D6E-BD02-8CC2F1684D5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7" name="Rectángulo 6"/>
          <p:cNvSpPr/>
          <p:nvPr/>
        </p:nvSpPr>
        <p:spPr>
          <a:xfrm>
            <a:off x="801756" y="1461677"/>
            <a:ext cx="10588486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sz="1600" dirty="0" smtClean="0">
                <a:latin typeface="Century Gothic" panose="020B0502020202020204" pitchFamily="34" charset="0"/>
              </a:rPr>
              <a:t>Una vez finaliza la SUBASTA el facilitador, solicita al equipo realizar un momento de reflexión para identificar fortalezas que se obtuvieron durante el ejercicio y las que no salieron, de tal manera que entre todo el grupo se identifique cuales de estas los representa como equipo, dentro de esto, se logro identificar: </a:t>
            </a:r>
            <a:endParaRPr lang="es-CO" sz="1600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Paciencia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Tolerancia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Flexibilidad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Inteligencia Emocional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Versatilidad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q"/>
            </a:pPr>
            <a:r>
              <a:rPr lang="es-CO" sz="1600" dirty="0" smtClean="0">
                <a:latin typeface="Century Gothic" panose="020B0502020202020204" pitchFamily="34" charset="0"/>
              </a:rPr>
              <a:t>Actitud positiva </a:t>
            </a:r>
            <a:endParaRPr lang="es-CO" sz="1600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55369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7" y="981136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184899"/>
            <a:ext cx="9892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 smtClean="0">
                <a:latin typeface="Century Gothic" panose="020B0502020202020204" pitchFamily="34" charset="0"/>
              </a:rPr>
              <a:t>APRENDIZAJES DEL EQUIPO CONSULTOR</a:t>
            </a:r>
            <a:endParaRPr lang="es-CO" sz="32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1323749" y="1238317"/>
            <a:ext cx="9544500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 smtClean="0">
                <a:latin typeface="Century Gothic" panose="020B0502020202020204" pitchFamily="34" charset="0"/>
              </a:rPr>
              <a:t>Como equipo y grupo consultor, nos llevamos los siguientes aprendizajes y enseñanzas: </a:t>
            </a: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El talento y la capacidad que tenemos cada uno como profesionales.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Las fortalezas que debemos desarrollar como lideres en nuestro trabajo. </a:t>
            </a:r>
            <a:endParaRPr lang="es-CO" sz="1600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La importancia de generar empoderamiento y comunicación asertiva en nosotros mismos y nuestro equipo de trabajo.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Lo interesante que es el aprender jugando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Wingdings" panose="05000000000000000000" pitchFamily="2" charset="2"/>
              <a:buChar char="Ø"/>
            </a:pPr>
            <a:r>
              <a:rPr lang="es-CO" sz="1600" dirty="0" smtClean="0">
                <a:latin typeface="Century Gothic" panose="020B0502020202020204" pitchFamily="34" charset="0"/>
              </a:rPr>
              <a:t>Valorar cada experiencia como un aprendizaje y oportunidad de mejora.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s-CO" sz="1600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297430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800" b="1" dirty="0" smtClean="0">
                <a:latin typeface="Century Gothic" panose="020B0502020202020204" pitchFamily="34" charset="0"/>
              </a:rPr>
              <a:t>APRENDIZAJES O RETROALIMENTACIÓN DE COACHS</a:t>
            </a:r>
            <a:endParaRPr lang="es-CO" sz="2800" b="1" dirty="0">
              <a:latin typeface="Century Gothic" panose="020B0502020202020204" pitchFamily="34" charset="0"/>
            </a:endParaRPr>
          </a:p>
        </p:txBody>
      </p:sp>
      <p:sp>
        <p:nvSpPr>
          <p:cNvPr id="9" name="Rectángulo 8"/>
          <p:cNvSpPr/>
          <p:nvPr/>
        </p:nvSpPr>
        <p:spPr>
          <a:xfrm>
            <a:off x="801756" y="1226121"/>
            <a:ext cx="10588486" cy="44627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es-CO" dirty="0" smtClean="0">
                <a:latin typeface="Century Gothic" panose="020B0502020202020204" pitchFamily="34" charset="0"/>
              </a:rPr>
              <a:t>Las observaciones y </a:t>
            </a:r>
            <a:r>
              <a:rPr lang="es-CO" dirty="0" err="1">
                <a:latin typeface="Century Gothic" panose="020B0502020202020204" pitchFamily="34" charset="0"/>
              </a:rPr>
              <a:t>f</a:t>
            </a:r>
            <a:r>
              <a:rPr lang="es-CO" dirty="0" err="1" smtClean="0">
                <a:latin typeface="Century Gothic" panose="020B0502020202020204" pitchFamily="34" charset="0"/>
              </a:rPr>
              <a:t>eedback</a:t>
            </a:r>
            <a:r>
              <a:rPr lang="es-CO" dirty="0" smtClean="0">
                <a:latin typeface="Century Gothic" panose="020B0502020202020204" pitchFamily="34" charset="0"/>
              </a:rPr>
              <a:t> que realizan nuestras masters son: </a:t>
            </a:r>
          </a:p>
          <a:p>
            <a:pPr algn="just">
              <a:lnSpc>
                <a:spcPct val="200000"/>
              </a:lnSpc>
            </a:pPr>
            <a:endParaRPr lang="es-CO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dirty="0" smtClean="0">
                <a:latin typeface="Century Gothic" panose="020B0502020202020204" pitchFamily="34" charset="0"/>
              </a:rPr>
              <a:t>La importancia de preparar y planificar los ejercicios con anterioridad.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dirty="0" smtClean="0">
                <a:latin typeface="Century Gothic" panose="020B0502020202020204" pitchFamily="34" charset="0"/>
              </a:rPr>
              <a:t>El tener la disposición y seguridad para desempeñar la actividad sin tener temor de hacerlo.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dirty="0" smtClean="0">
                <a:latin typeface="Century Gothic" panose="020B0502020202020204" pitchFamily="34" charset="0"/>
              </a:rPr>
              <a:t>No perder el objetivo de la actividad y centralizarla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dirty="0" smtClean="0">
                <a:latin typeface="Century Gothic" panose="020B0502020202020204" pitchFamily="34" charset="0"/>
              </a:rPr>
              <a:t>Disponer de tiempo y disposición para el desarrollo de las actividades. 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s-CO" sz="1600" dirty="0" smtClean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9878563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ángulo 10">
            <a:extLst>
              <a:ext uri="{FF2B5EF4-FFF2-40B4-BE49-F238E27FC236}">
                <a16:creationId xmlns:a16="http://schemas.microsoft.com/office/drawing/2014/main" xmlns="" id="{61233CB4-6420-4AA9-A3F9-AE09262C54D6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12" name="Rectángulo 11">
            <a:extLst>
              <a:ext uri="{FF2B5EF4-FFF2-40B4-BE49-F238E27FC236}">
                <a16:creationId xmlns:a16="http://schemas.microsoft.com/office/drawing/2014/main" xmlns="" id="{E902F30C-D9CC-4536-9166-25B2352732AA}"/>
              </a:ext>
            </a:extLst>
          </p:cNvPr>
          <p:cNvSpPr/>
          <p:nvPr/>
        </p:nvSpPr>
        <p:spPr>
          <a:xfrm>
            <a:off x="801756" y="803562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xmlns="" id="{75DCC82A-9AD0-4F0D-89F6-553CD92BF2E7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5943600" y="3276600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/>
          </a:p>
        </p:txBody>
      </p:sp>
      <p:sp>
        <p:nvSpPr>
          <p:cNvPr id="13" name="CuadroTexto 12">
            <a:extLst>
              <a:ext uri="{FF2B5EF4-FFF2-40B4-BE49-F238E27FC236}">
                <a16:creationId xmlns:a16="http://schemas.microsoft.com/office/drawing/2014/main" xmlns="" id="{E931AE61-A6AE-4EAA-9030-E28A119FBF70}"/>
              </a:ext>
            </a:extLst>
          </p:cNvPr>
          <p:cNvSpPr txBox="1"/>
          <p:nvPr/>
        </p:nvSpPr>
        <p:spPr>
          <a:xfrm>
            <a:off x="437982" y="1291441"/>
            <a:ext cx="1110958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sz="2000" dirty="0">
                <a:latin typeface="Century Gothic" panose="020B0502020202020204" pitchFamily="34" charset="0"/>
              </a:rPr>
              <a:t>Disponer de tiempo suficiente para el desarrollo del ejercicio, ya que dada las dinámicas del juego, los retos y las intervenciones de cada participante, la sesión puede extenderse a más de 2 horas.</a:t>
            </a: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endParaRPr lang="es-CO" sz="2000" dirty="0">
              <a:latin typeface="Century Gothic" panose="020B0502020202020204" pitchFamily="34" charset="0"/>
            </a:endParaRPr>
          </a:p>
          <a:p>
            <a:pPr marL="742950" lvl="1" indent="-285750" algn="just">
              <a:lnSpc>
                <a:spcPct val="200000"/>
              </a:lnSpc>
              <a:buClr>
                <a:srgbClr val="0070C0"/>
              </a:buClr>
              <a:buFont typeface="Arial" panose="020B0604020202020204" pitchFamily="34" charset="0"/>
              <a:buChar char="•"/>
            </a:pPr>
            <a:r>
              <a:rPr lang="es-CO" sz="2000" dirty="0">
                <a:latin typeface="Century Gothic" panose="020B0502020202020204" pitchFamily="34" charset="0"/>
              </a:rPr>
              <a:t>Organizar los elementos a utilizar de manera previa y asegurarse de contar con todos los elementos para realizar el ejercicio correctamente y cumplir con los objetivos propuestos.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xmlns="" id="{04662C07-281B-450D-A2A0-4A8FDD5C0570}"/>
              </a:ext>
            </a:extLst>
          </p:cNvPr>
          <p:cNvSpPr txBox="1"/>
          <p:nvPr/>
        </p:nvSpPr>
        <p:spPr>
          <a:xfrm>
            <a:off x="997226" y="202950"/>
            <a:ext cx="989274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600" b="1" dirty="0" smtClean="0">
                <a:latin typeface="Century Gothic" panose="020B0502020202020204" pitchFamily="34" charset="0"/>
              </a:rPr>
              <a:t>SUGERENCIAS PARA EL EJERCICIO</a:t>
            </a:r>
            <a:endParaRPr lang="es-CO" sz="3600" b="1" dirty="0">
              <a:latin typeface="Century Gothic" panose="020B0502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661821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>
            <a:extLst>
              <a:ext uri="{FF2B5EF4-FFF2-40B4-BE49-F238E27FC236}">
                <a16:creationId xmlns:a16="http://schemas.microsoft.com/office/drawing/2014/main" xmlns="" id="{7A73DBDF-5A77-4309-811D-F88B1F4A2422}"/>
              </a:ext>
            </a:extLst>
          </p:cNvPr>
          <p:cNvSpPr/>
          <p:nvPr/>
        </p:nvSpPr>
        <p:spPr>
          <a:xfrm>
            <a:off x="0" y="6671806"/>
            <a:ext cx="12192000" cy="186194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8" name="Rectángulo 7">
            <a:extLst>
              <a:ext uri="{FF2B5EF4-FFF2-40B4-BE49-F238E27FC236}">
                <a16:creationId xmlns:a16="http://schemas.microsoft.com/office/drawing/2014/main" xmlns="" id="{AEDDB17B-4CB2-465A-88AC-27719AF38106}"/>
              </a:ext>
            </a:extLst>
          </p:cNvPr>
          <p:cNvSpPr/>
          <p:nvPr/>
        </p:nvSpPr>
        <p:spPr>
          <a:xfrm>
            <a:off x="801756" y="861351"/>
            <a:ext cx="10588485" cy="45719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/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xmlns="" id="{B7E82C7A-1829-4BEF-BDC3-F9417037806D}"/>
              </a:ext>
            </a:extLst>
          </p:cNvPr>
          <p:cNvSpPr txBox="1"/>
          <p:nvPr/>
        </p:nvSpPr>
        <p:spPr>
          <a:xfrm>
            <a:off x="3668949" y="-16260"/>
            <a:ext cx="452279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5400" b="1" dirty="0">
                <a:latin typeface="Century Gothic" panose="020B0502020202020204" pitchFamily="34" charset="0"/>
              </a:rPr>
              <a:t>LA SUBASTA</a:t>
            </a:r>
          </a:p>
        </p:txBody>
      </p:sp>
      <p:sp>
        <p:nvSpPr>
          <p:cNvPr id="10" name="CuadroTexto 9">
            <a:extLst>
              <a:ext uri="{FF2B5EF4-FFF2-40B4-BE49-F238E27FC236}">
                <a16:creationId xmlns:a16="http://schemas.microsoft.com/office/drawing/2014/main" xmlns="" id="{5D592951-F281-4C3A-A407-8E234BEB80A0}"/>
              </a:ext>
            </a:extLst>
          </p:cNvPr>
          <p:cNvSpPr txBox="1"/>
          <p:nvPr/>
        </p:nvSpPr>
        <p:spPr>
          <a:xfrm>
            <a:off x="86137" y="1274743"/>
            <a:ext cx="1168841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400" b="1" dirty="0">
                <a:solidFill>
                  <a:srgbClr val="660033"/>
                </a:solidFill>
                <a:latin typeface="Century Gothic" panose="020B0502020202020204" pitchFamily="34" charset="0"/>
              </a:rPr>
              <a:t>JUEGO CONVERSACIONAL PARA EQUIPOS</a:t>
            </a:r>
            <a:endParaRPr lang="es-CO" sz="1200" b="1" dirty="0">
              <a:solidFill>
                <a:srgbClr val="660033"/>
              </a:solidFill>
              <a:latin typeface="Century Gothic" panose="020B0502020202020204" pitchFamily="34" charset="0"/>
            </a:endParaRPr>
          </a:p>
        </p:txBody>
      </p:sp>
      <p:sp>
        <p:nvSpPr>
          <p:cNvPr id="12" name="CuadroTexto 11">
            <a:extLst>
              <a:ext uri="{FF2B5EF4-FFF2-40B4-BE49-F238E27FC236}">
                <a16:creationId xmlns:a16="http://schemas.microsoft.com/office/drawing/2014/main" xmlns="" id="{2639F2FE-D6DF-45FD-99C4-787C0E8CF628}"/>
              </a:ext>
            </a:extLst>
          </p:cNvPr>
          <p:cNvSpPr txBox="1"/>
          <p:nvPr/>
        </p:nvSpPr>
        <p:spPr>
          <a:xfrm>
            <a:off x="907771" y="2435120"/>
            <a:ext cx="10045147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b="1" dirty="0" smtClean="0">
                <a:solidFill>
                  <a:srgbClr val="0070C0"/>
                </a:solidFill>
                <a:latin typeface="Century Gothic" panose="020B0502020202020204" pitchFamily="34" charset="0"/>
              </a:rPr>
              <a:t>EVIDENCIAS DE LA ACTIVIDAD </a:t>
            </a:r>
          </a:p>
          <a:p>
            <a:pPr algn="ctr"/>
            <a:endParaRPr lang="es-CO" sz="2000" b="1" dirty="0">
              <a:latin typeface="Century Gothic" panose="020B0502020202020204" pitchFamily="34" charset="0"/>
            </a:endParaRPr>
          </a:p>
          <a:p>
            <a:pPr algn="ctr"/>
            <a:endParaRPr lang="es-CO" sz="2000" b="1" dirty="0" smtClean="0">
              <a:latin typeface="Century Gothic" panose="020B0502020202020204" pitchFamily="34" charset="0"/>
            </a:endParaRPr>
          </a:p>
          <a:p>
            <a:pPr algn="ctr"/>
            <a:r>
              <a:rPr lang="es-CO" b="1" dirty="0" smtClean="0">
                <a:latin typeface="Century Gothic" panose="020B0502020202020204" pitchFamily="34" charset="0"/>
              </a:rPr>
              <a:t>Link </a:t>
            </a:r>
            <a:r>
              <a:rPr lang="es-CO" b="1" dirty="0">
                <a:latin typeface="Century Gothic" panose="020B0502020202020204" pitchFamily="34" charset="0"/>
              </a:rPr>
              <a:t>para acceder a la grabación de la sesión:</a:t>
            </a:r>
          </a:p>
          <a:p>
            <a:pPr algn="ctr"/>
            <a:r>
              <a:rPr lang="es-CO" dirty="0">
                <a:latin typeface="Century Gothic" panose="020B0502020202020204" pitchFamily="34" charset="0"/>
                <a:hlinkClick r:id="rId2"/>
              </a:rPr>
              <a:t>https://</a:t>
            </a:r>
            <a:r>
              <a:rPr lang="es-CO" dirty="0" smtClean="0">
                <a:latin typeface="Century Gothic" panose="020B0502020202020204" pitchFamily="34" charset="0"/>
                <a:hlinkClick r:id="rId2"/>
              </a:rPr>
              <a:t>us02web.zoom.us/rec/share/1MptcK-rrU1If6v_wU_FUY87PL_Yaaa8hCNKrvQImk4CluvwDgRWTXbYgjz6oPri</a:t>
            </a:r>
            <a:r>
              <a:rPr lang="es-CO" dirty="0" smtClean="0">
                <a:latin typeface="Century Gothic" panose="020B0502020202020204" pitchFamily="34" charset="0"/>
              </a:rPr>
              <a:t> </a:t>
            </a:r>
            <a:endParaRPr lang="es-CO" b="1" dirty="0">
              <a:latin typeface="Century Gothic" panose="020B0502020202020204" pitchFamily="34" charset="0"/>
            </a:endParaRPr>
          </a:p>
          <a:p>
            <a:pPr algn="ctr"/>
            <a:r>
              <a:rPr lang="es-CO" b="1" dirty="0">
                <a:latin typeface="Century Gothic" panose="020B0502020202020204" pitchFamily="34" charset="0"/>
              </a:rPr>
              <a:t>Contraseña:</a:t>
            </a:r>
          </a:p>
          <a:p>
            <a:pPr algn="ctr"/>
            <a:r>
              <a:rPr lang="es-CO" dirty="0" err="1">
                <a:latin typeface="Century Gothic" panose="020B0502020202020204" pitchFamily="34" charset="0"/>
              </a:rPr>
              <a:t>Pasword</a:t>
            </a:r>
            <a:r>
              <a:rPr lang="es-CO" dirty="0">
                <a:latin typeface="Century Gothic" panose="020B0502020202020204" pitchFamily="34" charset="0"/>
              </a:rPr>
              <a:t> subasta.  =j+h@l09</a:t>
            </a:r>
          </a:p>
        </p:txBody>
      </p:sp>
    </p:spTree>
    <p:extLst>
      <p:ext uri="{BB962C8B-B14F-4D97-AF65-F5344CB8AC3E}">
        <p14:creationId xmlns:p14="http://schemas.microsoft.com/office/powerpoint/2010/main" val="73683517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>
            <a:extLst>
              <a:ext uri="{FF2B5EF4-FFF2-40B4-BE49-F238E27FC236}">
                <a16:creationId xmlns:a16="http://schemas.microsoft.com/office/drawing/2014/main" xmlns="" id="{F4D5A35D-C1BE-47A5-A7F7-3F7C9A0CEF3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51113" y="0"/>
            <a:ext cx="9215602" cy="6908788"/>
          </a:xfrm>
          <a:prstGeom prst="rect">
            <a:avLst/>
          </a:prstGeom>
        </p:spPr>
      </p:pic>
      <p:sp>
        <p:nvSpPr>
          <p:cNvPr id="3" name="Elipse 2">
            <a:extLst>
              <a:ext uri="{FF2B5EF4-FFF2-40B4-BE49-F238E27FC236}">
                <a16:creationId xmlns:a16="http://schemas.microsoft.com/office/drawing/2014/main" xmlns="" id="{769E9AFB-73E8-416E-A559-10BCA1C2A6D7}"/>
              </a:ext>
            </a:extLst>
          </p:cNvPr>
          <p:cNvSpPr/>
          <p:nvPr/>
        </p:nvSpPr>
        <p:spPr>
          <a:xfrm>
            <a:off x="3564836" y="1023768"/>
            <a:ext cx="4876798" cy="4861252"/>
          </a:xfrm>
          <a:prstGeom prst="ellipse">
            <a:avLst/>
          </a:prstGeom>
          <a:solidFill>
            <a:srgbClr val="331852"/>
          </a:solidFill>
          <a:ln>
            <a:solidFill>
              <a:srgbClr val="34175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xmlns="" id="{BA789252-C87F-4A7C-BCE1-6669FB4737CD}"/>
              </a:ext>
            </a:extLst>
          </p:cNvPr>
          <p:cNvSpPr txBox="1"/>
          <p:nvPr/>
        </p:nvSpPr>
        <p:spPr>
          <a:xfrm>
            <a:off x="3564836" y="2875002"/>
            <a:ext cx="4876798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6600" dirty="0">
                <a:solidFill>
                  <a:schemeClr val="bg1"/>
                </a:solidFill>
                <a:latin typeface="Franklin Gothic Heavy" panose="020B0903020102020204" pitchFamily="34" charset="0"/>
              </a:rPr>
              <a:t>¡GRACIAS!</a:t>
            </a:r>
            <a:endParaRPr lang="es-CO" sz="6000" dirty="0">
              <a:solidFill>
                <a:schemeClr val="bg1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7" name="CuadroTexto 6">
            <a:extLst>
              <a:ext uri="{FF2B5EF4-FFF2-40B4-BE49-F238E27FC236}">
                <a16:creationId xmlns:a16="http://schemas.microsoft.com/office/drawing/2014/main" xmlns="" id="{D9883F03-7C87-4A1D-906D-94366719289A}"/>
              </a:ext>
            </a:extLst>
          </p:cNvPr>
          <p:cNvSpPr txBox="1"/>
          <p:nvPr/>
        </p:nvSpPr>
        <p:spPr>
          <a:xfrm>
            <a:off x="9859618" y="6457890"/>
            <a:ext cx="257092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2000" dirty="0">
                <a:latin typeface="Franklin Gothic Heavy" panose="020B0903020102020204" pitchFamily="34" charset="0"/>
              </a:rPr>
              <a:t>TEAM COACH 6.0.</a:t>
            </a: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xmlns="" id="{EEE363C2-F054-43CC-800E-602A117F10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0" y="4499112"/>
            <a:ext cx="27432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649903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2055</TotalTime>
  <Words>1641</Words>
  <Application>Microsoft Office PowerPoint</Application>
  <PresentationFormat>Panorámica</PresentationFormat>
  <Paragraphs>276</Paragraphs>
  <Slides>30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30</vt:i4>
      </vt:variant>
    </vt:vector>
  </HeadingPairs>
  <TitlesOfParts>
    <vt:vector size="37" baseType="lpstr">
      <vt:lpstr>Arial</vt:lpstr>
      <vt:lpstr>Calibri</vt:lpstr>
      <vt:lpstr>Calibri Light</vt:lpstr>
      <vt:lpstr>Century Gothic</vt:lpstr>
      <vt:lpstr>Franklin Gothic Heavy</vt:lpstr>
      <vt:lpstr>Wingdings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Usuario</dc:creator>
  <cp:lastModifiedBy>Mircaly Guevara</cp:lastModifiedBy>
  <cp:revision>116</cp:revision>
  <dcterms:created xsi:type="dcterms:W3CDTF">2020-07-14T14:59:04Z</dcterms:created>
  <dcterms:modified xsi:type="dcterms:W3CDTF">2020-07-25T21:38:20Z</dcterms:modified>
</cp:coreProperties>
</file>