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Default ContentType="image/x-emf" Extension="emf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y="6858000" cx="12192000"/>
  <p:notesSz cx="6858000" cy="9144000"/>
  <p:defaultTextStyle>
    <a:defPPr lvl="0">
      <a:defRPr lang="es-CO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29" Type="http://schemas.openxmlformats.org/officeDocument/2006/relationships/slide" Target="slides/slide26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11" Type="http://schemas.openxmlformats.org/officeDocument/2006/relationships/slide" Target="slides/slide8.xml"/><Relationship Id="rId33" Type="http://schemas.openxmlformats.org/officeDocument/2006/relationships/slide" Target="slides/slide30.xml"/><Relationship Id="rId10" Type="http://schemas.openxmlformats.org/officeDocument/2006/relationships/slide" Target="slides/slide7.xml"/><Relationship Id="rId32" Type="http://schemas.openxmlformats.org/officeDocument/2006/relationships/slide" Target="slides/slide29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9" Type="http://schemas.openxmlformats.org/officeDocument/2006/relationships/slide" Target="slides/slide16.xml"/><Relationship Id="rId18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ABA41-82DC-47FF-B850-D6E2F4FF3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EC4404-AC8E-4BA1-9219-0D16B33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F6716-4017-40D0-9271-8E59CA6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AFAA5F-2C10-4408-AD82-1BF3748A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614272-4489-4AD8-8F8F-DCDA50DF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9EFEE5-6D5A-483D-BE72-53CFB56E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C92D10-20FA-4423-8680-04DC696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34121C-FEA7-407B-AEAC-276576AF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B58858-A8AE-4305-9611-26D9E2EE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002B0A-9BFF-401A-ADCE-C2121331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9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EB452-2AF3-4DF3-AC03-ACDB9179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337950-544D-4E68-8762-476C83F7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8D4DFC-A4DD-4AB9-9C83-359A644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16FD2D-B25E-47CD-AB56-82654139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538D6D-1B79-4F04-A765-2FBAD129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8A75F-2ED6-4134-A962-C78BF0E9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2BA5C6-488D-4FD2-8ABD-7296245C3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B6DC89-B890-46A8-9862-426EF6C5F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6EDC0-56B9-4A38-AC7F-F4B2B68F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35DAA1-10C8-422E-9716-CFB01ED4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B4DA61-0D71-48C8-9989-665ED0FF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2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FE98A-465D-4C06-B529-456E7151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161C65-6EEF-463F-971E-E80A9F44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CCEDB4-5CBC-4924-A1AB-E89A3170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F0D7B4-B368-4175-913A-D2F1F67B8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E63644-2C1F-41C6-8134-0593C650F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D63B7-88EC-4078-A978-A287DDD5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B174D5-464C-4C99-85A6-EA53478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F5A932-46F0-4FDA-95EB-74165826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14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819AB-156E-4D1F-A5D7-D230C6D7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8B12C6F-18DF-40AF-A28C-1E421191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286558-CA7B-40EB-A7FB-9041F4F3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4E30B0-A545-4968-B98F-315C38AA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5AC5535-2728-4C90-88B9-D963267C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B2DA8E-1218-44F8-B082-8467EFA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69360-2CC8-4112-868A-068861B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8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06F7B-BA78-4947-8E01-3A5C0CE9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0EFDA2-97D1-481C-8866-0852CD38A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CCBB5C-841D-482A-9737-64121ED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D87BDA-D543-4B87-AD0A-EF95150E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1DC7DC-6669-48E3-9C99-C09258BC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E18324-E2D8-4690-80C4-B8580B26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6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E5FE0-E983-4DBF-9742-C3718828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3A1D3A-63D9-4A43-8AEB-1A4DF9226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DEEAFB-528E-4EC3-9E32-7A50B3AB8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B2C0ED-4898-4381-B580-C528A546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973236-3FB9-4C9E-8496-D12BD330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ACE676-BC76-46BF-B1E4-B16006F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438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0250F-7CAF-42ED-9748-B23C3AE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487442-11D4-4E71-A7BF-5CBF20DF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628E5-27CD-4596-8D42-67CC482E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4B2D6F-2EC9-47CD-AB74-EC5CC7E8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827B5F-94D3-4FEF-A45A-6144D2CB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8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B62190-87F6-4C13-9DA5-6768E6FD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6132E3-5A4C-44B9-8066-D290C68BA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0BEF6A-BC51-480A-AA15-A5D9DAE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2056EA-8700-4691-92E4-71F93CF2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564777-B5DC-4623-B88F-CEB7172A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065E411-7634-4ADF-8A49-653F3316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CBFBD2-A9A0-43E3-B59B-D2878CE3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830B0-3121-4FE4-8B3F-77C020B89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8C445-B033-4A60-A72A-F7F206BE8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080317-6E08-44D5-AF3B-D1005313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4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us02web.zoom.us/rec/share/-892LIio6DtJfq_T0V3YArcLF9X4T6a82ikaqfQPxEg1SNNpBtMzRimL13zxm-FB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746410" y="1976160"/>
            <a:ext cx="46250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Bingo de Asociación Libre para Equipos</a:t>
            </a:r>
            <a:endParaRPr lang="es-CO" sz="4000" b="1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9833113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288699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INTRODUCCIÓN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1188720" y="1429568"/>
            <a:ext cx="93660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 smtClean="0">
                <a:latin typeface="Century Gothic" panose="020B0502020202020204" pitchFamily="34" charset="0"/>
              </a:rPr>
              <a:t>El ejercicio de la </a:t>
            </a:r>
            <a:r>
              <a:rPr lang="es-CO" sz="2400" b="1" dirty="0" smtClean="0">
                <a:latin typeface="Century Gothic" panose="020B0502020202020204" pitchFamily="34" charset="0"/>
              </a:rPr>
              <a:t>BINGO DE ASOCIACIÓN LIBRE PARA EQUIPOS </a:t>
            </a:r>
            <a:r>
              <a:rPr lang="es-CO" sz="2400" dirty="0" smtClean="0">
                <a:latin typeface="Century Gothic" panose="020B0502020202020204" pitchFamily="34" charset="0"/>
              </a:rPr>
              <a:t>se desarrolla como ejercicio practico para la </a:t>
            </a:r>
            <a:r>
              <a:rPr lang="es-ES" sz="2400" dirty="0" smtClean="0">
                <a:latin typeface="Century Gothic" panose="020B0502020202020204" pitchFamily="34" charset="0"/>
              </a:rPr>
              <a:t>Certificación </a:t>
            </a:r>
            <a:r>
              <a:rPr lang="es-ES" sz="2400" dirty="0">
                <a:latin typeface="Century Gothic" panose="020B0502020202020204" pitchFamily="34" charset="0"/>
              </a:rPr>
              <a:t>de Equipos </a:t>
            </a:r>
            <a:r>
              <a:rPr lang="es-ES" sz="2400" dirty="0" err="1">
                <a:latin typeface="Century Gothic" panose="020B0502020202020204" pitchFamily="34" charset="0"/>
              </a:rPr>
              <a:t>Team</a:t>
            </a:r>
            <a:r>
              <a:rPr lang="es-ES" sz="2400" dirty="0">
                <a:latin typeface="Century Gothic" panose="020B0502020202020204" pitchFamily="34" charset="0"/>
              </a:rPr>
              <a:t> Coach 6.0. de Coaching </a:t>
            </a:r>
            <a:r>
              <a:rPr lang="es-ES" sz="2400" dirty="0" smtClean="0">
                <a:latin typeface="Century Gothic" panose="020B0502020202020204" pitchFamily="34" charset="0"/>
              </a:rPr>
              <a:t>Play, el cual tiene como objetivo desarrollar procesos de intervención de manera individual y grupal. </a:t>
            </a:r>
          </a:p>
          <a:p>
            <a:pPr algn="just"/>
            <a:endParaRPr lang="es-ES" sz="24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ES" sz="2400" dirty="0" smtClean="0">
                <a:latin typeface="Century Gothic" panose="020B0502020202020204" pitchFamily="34" charset="0"/>
              </a:rPr>
              <a:t>El ejercicio </a:t>
            </a:r>
            <a:r>
              <a:rPr lang="es-CO" sz="2400" dirty="0">
                <a:latin typeface="Century Gothic" panose="020B0502020202020204" pitchFamily="34" charset="0"/>
              </a:rPr>
              <a:t>de </a:t>
            </a:r>
            <a:r>
              <a:rPr lang="es-CO" sz="2400" b="1" dirty="0" smtClean="0">
                <a:latin typeface="Century Gothic" panose="020B0502020202020204" pitchFamily="34" charset="0"/>
              </a:rPr>
              <a:t>BINGO </a:t>
            </a:r>
            <a:r>
              <a:rPr lang="es-CO" sz="2400" b="1" dirty="0">
                <a:latin typeface="Century Gothic" panose="020B0502020202020204" pitchFamily="34" charset="0"/>
              </a:rPr>
              <a:t>DE ASOCIACIÓN LIBRE PARA EQUIPOS </a:t>
            </a:r>
            <a:r>
              <a:rPr lang="es-CO" sz="2400" dirty="0" smtClean="0">
                <a:latin typeface="Century Gothic" panose="020B0502020202020204" pitchFamily="34" charset="0"/>
              </a:rPr>
              <a:t>permite llevar al grupo a desarrollar conciencia frente al reconocimiento y empoderamiento que se genera en los miembros del equipo, </a:t>
            </a:r>
            <a:r>
              <a:rPr lang="es-CO" sz="2400" dirty="0" err="1" smtClean="0">
                <a:latin typeface="Century Gothic" panose="020B0502020202020204" pitchFamily="34" charset="0"/>
              </a:rPr>
              <a:t>atraves</a:t>
            </a:r>
            <a:r>
              <a:rPr lang="es-CO" sz="2400" dirty="0" smtClean="0">
                <a:latin typeface="Century Gothic" panose="020B0502020202020204" pitchFamily="34" charset="0"/>
              </a:rPr>
              <a:t>  del rol </a:t>
            </a:r>
            <a:r>
              <a:rPr lang="es-CO" sz="2400" dirty="0">
                <a:latin typeface="Century Gothic" panose="020B0502020202020204" pitchFamily="34" charset="0"/>
              </a:rPr>
              <a:t>y actividades </a:t>
            </a:r>
            <a:r>
              <a:rPr lang="es-CO" sz="2400" dirty="0" smtClean="0">
                <a:latin typeface="Century Gothic" panose="020B0502020202020204" pitchFamily="34" charset="0"/>
              </a:rPr>
              <a:t>que se realizan al interior de las organizaciones.   </a:t>
            </a: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34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49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 GENERAL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1649895" y="1713829"/>
            <a:ext cx="88922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Century Gothic" panose="020B0502020202020204" pitchFamily="34" charset="0"/>
              </a:rPr>
              <a:t>Actividad dirigida a un equipo de seis (6) personas, todos participantes de la Certificación de Equipos </a:t>
            </a:r>
            <a:r>
              <a:rPr lang="es-CO" sz="2000" dirty="0" err="1">
                <a:latin typeface="Century Gothic" panose="020B0502020202020204" pitchFamily="34" charset="0"/>
              </a:rPr>
              <a:t>Team</a:t>
            </a:r>
            <a:r>
              <a:rPr lang="es-CO" sz="2000" dirty="0">
                <a:latin typeface="Century Gothic" panose="020B0502020202020204" pitchFamily="34" charset="0"/>
              </a:rPr>
              <a:t> Coach 6.0. de Coaching Play.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El objetivo principal de la sesión fue llevar al equipo a la toma de conciencia sobre los aspectos más importantes en su gestión como Coach; todo ello a través de una conversación lúdica y creativa que les permite reconocerse, empoderarse y apreciar los valores y fortalezas del equipo.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Así mismo, esta sesión permite identificar situaciones o temas que se presentan en la labor de Coach y que pueden afectar o favorecer el logro de los objetivos del equipo.</a:t>
            </a:r>
          </a:p>
        </p:txBody>
      </p:sp>
    </p:spTree>
    <p:extLst>
      <p:ext uri="{BB962C8B-B14F-4D97-AF65-F5344CB8AC3E}">
        <p14:creationId xmlns:p14="http://schemas.microsoft.com/office/powerpoint/2010/main" val="68333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OBJETIVOS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801757" y="1256630"/>
            <a:ext cx="105884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Identificar las propias fortalezas. 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Participar creativamente.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Reconocerse y empoderarse del rol que desempeña cada miembro.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Generar acciones de mejorar y compromiso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660033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74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INFORMACIÓN GENERAL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762566" y="1264897"/>
            <a:ext cx="105884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Fecha </a:t>
            </a:r>
            <a:r>
              <a:rPr lang="es-CO" sz="1600" b="1" dirty="0">
                <a:latin typeface="Century Gothic" panose="020B0502020202020204" pitchFamily="34" charset="0"/>
              </a:rPr>
              <a:t>de </a:t>
            </a:r>
            <a:r>
              <a:rPr lang="es-CO" sz="1600" b="1" dirty="0" smtClean="0">
                <a:latin typeface="Century Gothic" panose="020B0502020202020204" pitchFamily="34" charset="0"/>
              </a:rPr>
              <a:t>desarrollo: </a:t>
            </a:r>
            <a:r>
              <a:rPr lang="es-CO" sz="1600" dirty="0" smtClean="0">
                <a:latin typeface="Century Gothic" panose="020B0502020202020204" pitchFamily="34" charset="0"/>
              </a:rPr>
              <a:t>martes 21 </a:t>
            </a:r>
            <a:r>
              <a:rPr lang="es-CO" sz="1600" dirty="0">
                <a:latin typeface="Century Gothic" panose="020B0502020202020204" pitchFamily="34" charset="0"/>
              </a:rPr>
              <a:t>de julio de </a:t>
            </a:r>
            <a:r>
              <a:rPr lang="es-CO" sz="1600" dirty="0" smtClean="0">
                <a:latin typeface="Century Gothic" panose="020B0502020202020204" pitchFamily="34" charset="0"/>
              </a:rPr>
              <a:t>2020</a:t>
            </a:r>
            <a:endParaRPr lang="es-CO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Horario:</a:t>
            </a:r>
            <a:r>
              <a:rPr lang="es-CO" sz="1600" dirty="0" smtClean="0">
                <a:latin typeface="Century Gothic" panose="020B0502020202020204" pitchFamily="34" charset="0"/>
              </a:rPr>
              <a:t> 6:30 p.m. hora Colombia </a:t>
            </a:r>
            <a:endParaRPr lang="es-CO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Espacio</a:t>
            </a:r>
            <a:r>
              <a:rPr lang="es-CO" sz="1600" dirty="0" smtClean="0">
                <a:latin typeface="Century Gothic" panose="020B0502020202020204" pitchFamily="34" charset="0"/>
              </a:rPr>
              <a:t>: Actividad desarrollada por ZOOM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762566" y="2797541"/>
            <a:ext cx="48071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 smtClean="0">
                <a:latin typeface="Century Gothic" panose="020B0502020202020204" pitchFamily="34" charset="0"/>
              </a:rPr>
              <a:t>Participantes</a:t>
            </a:r>
            <a:r>
              <a:rPr lang="es-CO" sz="1600" b="1" dirty="0">
                <a:latin typeface="Century Gothic" panose="020B0502020202020204" pitchFamily="34" charset="0"/>
              </a:rPr>
              <a:t>:</a:t>
            </a:r>
          </a:p>
          <a:p>
            <a:r>
              <a:rPr lang="es-CO" sz="1600" dirty="0">
                <a:latin typeface="Century Gothic" panose="020B0502020202020204" pitchFamily="34" charset="0"/>
              </a:rPr>
              <a:t>Blanca </a:t>
            </a:r>
            <a:r>
              <a:rPr lang="es-CO" sz="1600" dirty="0" err="1" smtClean="0">
                <a:latin typeface="Century Gothic" panose="020B0502020202020204" pitchFamily="34" charset="0"/>
              </a:rPr>
              <a:t>Insignares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Catalina </a:t>
            </a:r>
            <a:r>
              <a:rPr lang="es-CO" sz="1600" dirty="0" smtClean="0">
                <a:latin typeface="Century Gothic" panose="020B0502020202020204" pitchFamily="34" charset="0"/>
              </a:rPr>
              <a:t>Galvis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Maribel E. </a:t>
            </a:r>
            <a:r>
              <a:rPr lang="es-CO" sz="1600" dirty="0" err="1" smtClean="0">
                <a:latin typeface="Century Gothic" panose="020B0502020202020204" pitchFamily="34" charset="0"/>
              </a:rPr>
              <a:t>Lumitasig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Fernanda </a:t>
            </a:r>
            <a:r>
              <a:rPr lang="es-CO" sz="1600" dirty="0" smtClean="0">
                <a:latin typeface="Century Gothic" panose="020B0502020202020204" pitchFamily="34" charset="0"/>
              </a:rPr>
              <a:t>Gallegos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Cristian </a:t>
            </a:r>
            <a:r>
              <a:rPr lang="es-CO" sz="1600" dirty="0" smtClean="0">
                <a:latin typeface="Century Gothic" panose="020B0502020202020204" pitchFamily="34" charset="0"/>
              </a:rPr>
              <a:t>Jaramillo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 err="1">
                <a:latin typeface="Century Gothic" panose="020B0502020202020204" pitchFamily="34" charset="0"/>
              </a:rPr>
              <a:t>Mircaly</a:t>
            </a:r>
            <a:r>
              <a:rPr lang="es-CO" sz="1600" dirty="0">
                <a:latin typeface="Century Gothic" panose="020B0502020202020204" pitchFamily="34" charset="0"/>
              </a:rPr>
              <a:t> </a:t>
            </a:r>
            <a:r>
              <a:rPr lang="es-CO" sz="1600" dirty="0" smtClean="0">
                <a:latin typeface="Century Gothic" panose="020B0502020202020204" pitchFamily="34" charset="0"/>
              </a:rPr>
              <a:t>Guevara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Facilitadoras </a:t>
            </a:r>
            <a:r>
              <a:rPr lang="es-CO" sz="1600" b="1" dirty="0" err="1" smtClean="0">
                <a:latin typeface="Century Gothic" panose="020B0502020202020204" pitchFamily="34" charset="0"/>
              </a:rPr>
              <a:t>Maters</a:t>
            </a:r>
            <a:r>
              <a:rPr lang="es-CO" sz="1600" b="1" dirty="0" smtClean="0">
                <a:latin typeface="Century Gothic" panose="020B0502020202020204" pitchFamily="34" charset="0"/>
              </a:rPr>
              <a:t>: </a:t>
            </a:r>
            <a:endParaRPr lang="es-CO" sz="1600" b="1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Isabel </a:t>
            </a:r>
            <a:r>
              <a:rPr lang="es-CO" sz="1600" dirty="0" smtClean="0">
                <a:latin typeface="Century Gothic" panose="020B0502020202020204" pitchFamily="34" charset="0"/>
              </a:rPr>
              <a:t>Navarro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Mónica </a:t>
            </a:r>
            <a:r>
              <a:rPr lang="es-CO" sz="1600" dirty="0" smtClean="0">
                <a:latin typeface="Century Gothic" panose="020B0502020202020204" pitchFamily="34" charset="0"/>
              </a:rPr>
              <a:t>Torres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15A2B29-B150-41CB-9B83-F473F028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0" t="9063" r="869" b="14657"/>
          <a:stretch/>
        </p:blipFill>
        <p:spPr>
          <a:xfrm>
            <a:off x="5569668" y="2290518"/>
            <a:ext cx="5270281" cy="381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62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INFORMACIÓN GENERAL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297558" y="1066707"/>
            <a:ext cx="707666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Recursos </a:t>
            </a:r>
            <a:r>
              <a:rPr lang="es-CO" sz="2000" b="1" dirty="0" smtClean="0">
                <a:latin typeface="Century Gothic" panose="020B0502020202020204" pitchFamily="34" charset="0"/>
              </a:rPr>
              <a:t>Utilizados</a:t>
            </a:r>
            <a:endParaRPr lang="es-CO" sz="2000" dirty="0" smtClean="0">
              <a:latin typeface="Century Gothic" panose="020B050202020202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s-CO" sz="2000" dirty="0" smtClean="0">
                <a:latin typeface="Century Gothic" panose="020B0502020202020204" pitchFamily="34" charset="0"/>
              </a:rPr>
              <a:t>Kit </a:t>
            </a:r>
            <a:r>
              <a:rPr lang="es-CO" sz="2000" dirty="0">
                <a:latin typeface="Century Gothic" panose="020B0502020202020204" pitchFamily="34" charset="0"/>
              </a:rPr>
              <a:t>de números.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Asociación Libre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fortalezas.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emociones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Fichas de premio y dinero Coaching Play.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Planilla hallazgos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Planilla Bingo de Asociación Libre en Equipo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E11DB26-0519-4652-908F-6E94AB2DD0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565"/>
          <a:stretch/>
        </p:blipFill>
        <p:spPr>
          <a:xfrm>
            <a:off x="335895" y="3898252"/>
            <a:ext cx="2229405" cy="26701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A64162E-AF10-4BD7-8690-85C7F562CE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765"/>
          <a:stretch/>
        </p:blipFill>
        <p:spPr>
          <a:xfrm>
            <a:off x="2607806" y="4075610"/>
            <a:ext cx="2064175" cy="25079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F8F65E3-6488-49DC-9796-39B100C751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267"/>
          <a:stretch/>
        </p:blipFill>
        <p:spPr>
          <a:xfrm>
            <a:off x="4604735" y="3800108"/>
            <a:ext cx="2352675" cy="27834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6D594AE-963E-4287-A893-8698972B1B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62"/>
          <a:stretch/>
        </p:blipFill>
        <p:spPr>
          <a:xfrm>
            <a:off x="6950113" y="3800108"/>
            <a:ext cx="2510362" cy="27834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817DDEC-654E-40CC-9823-75ABF237D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18849">
            <a:off x="9248208" y="3749456"/>
            <a:ext cx="2458971" cy="1130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75E0BB5-2EBE-451F-99C0-1FAF73CD28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1" t="4231"/>
          <a:stretch/>
        </p:blipFill>
        <p:spPr>
          <a:xfrm>
            <a:off x="6479643" y="992558"/>
            <a:ext cx="2863124" cy="17198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234A12D-C044-4C8A-B697-C8030E8B9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0475" y="1442868"/>
            <a:ext cx="2613154" cy="166997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4" t="8048" r="-1"/>
          <a:stretch/>
        </p:blipFill>
        <p:spPr>
          <a:xfrm rot="818849">
            <a:off x="9675472" y="4621114"/>
            <a:ext cx="2428153" cy="103966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96B2BDB-6C48-4742-9BF3-48841E78DE3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11022729" y="540949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111B0F8-B678-404D-ADC4-198A47F463C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9399619" y="509373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44DCFCD-464D-4AAE-8AC0-2D878334ECC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9998162" y="554436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6364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17C34B1-9528-4FEE-8D57-7747749AC08E}"/>
              </a:ext>
            </a:extLst>
          </p:cNvPr>
          <p:cNvSpPr txBox="1"/>
          <p:nvPr/>
        </p:nvSpPr>
        <p:spPr>
          <a:xfrm>
            <a:off x="801757" y="1651599"/>
            <a:ext cx="40756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Blanca, cada participante escogió un animal con el que se siente identificado, reconociendo las fortalezas y características de este animal que puede aprovechar para ser un mejor Coach.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Durante la sesión, el apellido de cada participante se sustituyó por el animal de su elección</a:t>
            </a:r>
            <a:r>
              <a:rPr lang="es-CO" sz="2000" dirty="0" smtClean="0">
                <a:latin typeface="Century Gothic" panose="020B0502020202020204" pitchFamily="34" charset="0"/>
              </a:rPr>
              <a:t>:</a:t>
            </a:r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CAFE7C7-0176-4032-BD86-FED603A1E58A}"/>
              </a:ext>
            </a:extLst>
          </p:cNvPr>
          <p:cNvSpPr txBox="1"/>
          <p:nvPr/>
        </p:nvSpPr>
        <p:spPr>
          <a:xfrm>
            <a:off x="251789" y="888549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¿Con qué animal te identificas?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F29061D-C2EC-4747-B7F1-96F5E06EE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2" t="1580" r="623" b="6209"/>
          <a:stretch/>
        </p:blipFill>
        <p:spPr>
          <a:xfrm>
            <a:off x="5668711" y="1651599"/>
            <a:ext cx="5721531" cy="445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CAFE7C7-0176-4032-BD86-FED603A1E58A}"/>
              </a:ext>
            </a:extLst>
          </p:cNvPr>
          <p:cNvSpPr txBox="1"/>
          <p:nvPr/>
        </p:nvSpPr>
        <p:spPr>
          <a:xfrm>
            <a:off x="251789" y="888549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¿Con qué animal te identificas?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222164" y="3312935"/>
            <a:ext cx="2019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Fernanda Delfín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43" y="4849798"/>
            <a:ext cx="1676755" cy="160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088" y="1803898"/>
            <a:ext cx="1524000" cy="141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981" y="4498581"/>
            <a:ext cx="1600200" cy="1884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943" y="1785732"/>
            <a:ext cx="1872886" cy="1506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43" y="4549053"/>
            <a:ext cx="1691745" cy="1834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ángulo 7"/>
          <p:cNvSpPr/>
          <p:nvPr/>
        </p:nvSpPr>
        <p:spPr>
          <a:xfrm>
            <a:off x="7907721" y="4093943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Catalina Hormiga.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370" y="1831169"/>
            <a:ext cx="1547442" cy="1460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/>
          <p:cNvSpPr/>
          <p:nvPr/>
        </p:nvSpPr>
        <p:spPr>
          <a:xfrm>
            <a:off x="9739588" y="3220088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 err="1">
                <a:latin typeface="Century Gothic" panose="020B0502020202020204" pitchFamily="34" charset="0"/>
              </a:rPr>
              <a:t>Mircaly</a:t>
            </a:r>
            <a:r>
              <a:rPr lang="es-CO" b="1" dirty="0">
                <a:latin typeface="Century Gothic" panose="020B0502020202020204" pitchFamily="34" charset="0"/>
              </a:rPr>
              <a:t> Delfín</a:t>
            </a:r>
            <a:endParaRPr lang="es-CO" dirty="0"/>
          </a:p>
        </p:txBody>
      </p:sp>
      <p:sp>
        <p:nvSpPr>
          <p:cNvPr id="10" name="Rectángulo 9"/>
          <p:cNvSpPr/>
          <p:nvPr/>
        </p:nvSpPr>
        <p:spPr>
          <a:xfrm>
            <a:off x="1937386" y="3333511"/>
            <a:ext cx="1693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Maribel </a:t>
            </a:r>
            <a:r>
              <a:rPr lang="es-CO" b="1" dirty="0" smtClean="0">
                <a:latin typeface="Century Gothic" panose="020B0502020202020204" pitchFamily="34" charset="0"/>
              </a:rPr>
              <a:t>León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931" y="4761269"/>
            <a:ext cx="1448435" cy="1733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ángulo 18"/>
          <p:cNvSpPr/>
          <p:nvPr/>
        </p:nvSpPr>
        <p:spPr>
          <a:xfrm>
            <a:off x="1726163" y="4290937"/>
            <a:ext cx="2032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Cristian Elefante.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E5ECA8C-B97C-4424-ACE5-1E99C20BDD2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6667" b="9179"/>
          <a:stretch/>
        </p:blipFill>
        <p:spPr>
          <a:xfrm>
            <a:off x="9790042" y="1829863"/>
            <a:ext cx="1430278" cy="1359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598" y="1796673"/>
            <a:ext cx="1536429" cy="1468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798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RECURSOS UTILIZADOS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D6B48EC-7A70-4C4D-BA8F-680DA7E75F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D5D2D6F-6889-452B-B9C3-23ACE2250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84" y="1224264"/>
            <a:ext cx="4254776" cy="5081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AutoShape 4">
            <a:extLst>
              <a:ext uri="{FF2B5EF4-FFF2-40B4-BE49-F238E27FC236}">
                <a16:creationId xmlns:a16="http://schemas.microsoft.com/office/drawing/2014/main" id="{577FCA35-6BDC-46CD-A8F5-250F14C47D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3D3428B-9F19-4F3B-BD1A-E2F594D08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25" y="1162593"/>
            <a:ext cx="4155177" cy="5081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97455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8E7FD2A-B71B-487D-AF7B-F05C396A5553}"/>
              </a:ext>
            </a:extLst>
          </p:cNvPr>
          <p:cNvSpPr txBox="1"/>
          <p:nvPr/>
        </p:nvSpPr>
        <p:spPr>
          <a:xfrm>
            <a:off x="251789" y="93671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Explicando las Instrucciones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1A2AACD-E6F8-4C6C-9FB3-89023DB1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EC23BB-C72A-49BF-AC4B-98CF655A9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3" t="15653" r="2173" b="13658"/>
          <a:stretch/>
        </p:blipFill>
        <p:spPr>
          <a:xfrm>
            <a:off x="2060713" y="1663695"/>
            <a:ext cx="8375374" cy="474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90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A25BB5D-F01E-415D-A3FB-0D25D302EFF7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73DC66F-9FF6-4B81-8238-7C6EDC485D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E6ADAF-7D11-4274-8D71-BCD03C8F77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89" t="19116" r="2608" b="8193"/>
          <a:stretch/>
        </p:blipFill>
        <p:spPr>
          <a:xfrm>
            <a:off x="1477616" y="1447105"/>
            <a:ext cx="8931967" cy="498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14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065143-373D-44D9-BFD3-7615AE12A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51"/>
          <a:stretch/>
        </p:blipFill>
        <p:spPr>
          <a:xfrm>
            <a:off x="2213113" y="1449893"/>
            <a:ext cx="7765774" cy="50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80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E32DD2-202B-4FCA-B6F4-0CE9C96949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81" t="9556" r="11960" b="46560"/>
          <a:stretch/>
        </p:blipFill>
        <p:spPr>
          <a:xfrm>
            <a:off x="971151" y="1449893"/>
            <a:ext cx="10249692" cy="50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6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88C99DD-87E8-4917-AEFE-0BE269A253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39" t="6077" r="7803" b="39903"/>
          <a:stretch/>
        </p:blipFill>
        <p:spPr>
          <a:xfrm>
            <a:off x="915046" y="1377052"/>
            <a:ext cx="10361901" cy="522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80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BFDDBA9-8C63-4F5B-8EE9-CFA6475C78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12384" r="12320" b="29362"/>
          <a:stretch/>
        </p:blipFill>
        <p:spPr>
          <a:xfrm>
            <a:off x="1656521" y="1449893"/>
            <a:ext cx="8878958" cy="49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5817AB-D1B6-4820-A598-21943C5DBC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80" t="6955" b="14976"/>
          <a:stretch/>
        </p:blipFill>
        <p:spPr>
          <a:xfrm>
            <a:off x="2226364" y="1449893"/>
            <a:ext cx="7739271" cy="506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86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935083CF-716E-4233-9208-FEFD3076A0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FF5202-8806-430D-8F20-66DC2F1E0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130" y="1636087"/>
            <a:ext cx="8619739" cy="48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4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604F552B-867D-4C86-B93E-711FBB8C1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0181532">
            <a:off x="219768" y="187569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818849">
            <a:off x="9193980" y="1333030"/>
            <a:ext cx="2428153" cy="103966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B00A067-1A3B-4922-AC6C-8BD7FCC3629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Tabla de resultados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82CB476-93EB-4CDE-A30A-99AB20CDAB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12B30AB-37C9-4953-B803-853FFC43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1205881">
            <a:off x="650310" y="975600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E5EA822-3A6F-4FBF-9ED4-282F6890A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90002">
            <a:off x="1624978" y="128802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56130C2-4456-4AF2-B976-582D75AB8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234" y="2644477"/>
            <a:ext cx="9315268" cy="328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42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HALLAZGO DE LOS COACHS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99455" y="1495613"/>
            <a:ext cx="99930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>
                <a:latin typeface="Century Gothic" panose="020B0502020202020204" pitchFamily="34" charset="0"/>
              </a:rPr>
              <a:t>Dentro de los hallazgos que se identifican en el grupo </a:t>
            </a:r>
            <a:r>
              <a:rPr lang="es-CO" dirty="0" smtClean="0">
                <a:latin typeface="Century Gothic" panose="020B0502020202020204" pitchFamily="34" charset="0"/>
              </a:rPr>
              <a:t>están</a:t>
            </a:r>
            <a:r>
              <a:rPr lang="es-CO" dirty="0">
                <a:latin typeface="Century Gothic" panose="020B0502020202020204" pitchFamily="34" charset="0"/>
              </a:rPr>
              <a:t>: </a:t>
            </a:r>
            <a:endParaRPr lang="es-CO" dirty="0" smtClean="0">
              <a:latin typeface="Century Gothic" panose="020B0502020202020204" pitchFamily="34" charset="0"/>
            </a:endParaRPr>
          </a:p>
          <a:p>
            <a:pPr algn="just">
              <a:lnSpc>
                <a:spcPct val="200000"/>
              </a:lnSpc>
            </a:pPr>
            <a:endParaRPr lang="es-CO" dirty="0" smtClean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Concentración y atención para el desarrollo de la actividad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</a:t>
            </a:r>
            <a:r>
              <a:rPr lang="es-CO" dirty="0">
                <a:latin typeface="Century Gothic" panose="020B0502020202020204" pitchFamily="34" charset="0"/>
              </a:rPr>
              <a:t>nivel de </a:t>
            </a:r>
            <a:r>
              <a:rPr lang="es-CO" dirty="0" smtClean="0">
                <a:latin typeface="Century Gothic" panose="020B0502020202020204" pitchFamily="34" charset="0"/>
              </a:rPr>
              <a:t>participación y competitividad</a:t>
            </a: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Generar lazos de apoyo y </a:t>
            </a:r>
            <a:r>
              <a:rPr lang="es-CO" dirty="0" err="1" smtClean="0">
                <a:latin typeface="Century Gothic" panose="020B0502020202020204" pitchFamily="34" charset="0"/>
              </a:rPr>
              <a:t>reprocidad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Identificar las características, habilidades y virtudes del equipo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</a:t>
            </a:r>
            <a:r>
              <a:rPr lang="es-CO" dirty="0">
                <a:latin typeface="Century Gothic" panose="020B0502020202020204" pitchFamily="34" charset="0"/>
              </a:rPr>
              <a:t>ventajas de </a:t>
            </a:r>
            <a:r>
              <a:rPr lang="es-CO" dirty="0" smtClean="0">
                <a:latin typeface="Century Gothic" panose="020B0502020202020204" pitchFamily="34" charset="0"/>
              </a:rPr>
              <a:t>trabajar en equipo </a:t>
            </a:r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98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6682406" y="1129053"/>
            <a:ext cx="43202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Asertividad.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Comunicación.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Versatilidad.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Amor.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Carisma.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Actitud positiva.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Coherencia.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Compromiso.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Confianza.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Visión.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Empatía.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Generosidad</a:t>
            </a:r>
            <a:r>
              <a:rPr lang="es-CO" sz="2800" dirty="0" smtClean="0">
                <a:latin typeface="Century Gothic" panose="020B0502020202020204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es-CO" sz="2800" dirty="0" smtClean="0">
                <a:latin typeface="Century Gothic" panose="020B0502020202020204" pitchFamily="34" charset="0"/>
              </a:rPr>
              <a:t> </a:t>
            </a:r>
            <a:r>
              <a:rPr lang="es-CO" sz="2400" dirty="0" smtClean="0">
                <a:latin typeface="Century Gothic" panose="020B0502020202020204" pitchFamily="34" charset="0"/>
              </a:rPr>
              <a:t>Humildad.</a:t>
            </a: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37593" y="157231"/>
            <a:ext cx="1001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los Participantes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F188DD-99D5-490A-9214-9EF531F32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859" y="1140999"/>
            <a:ext cx="3860738" cy="51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25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7499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318052" y="186194"/>
            <a:ext cx="1125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Oportunidades Establecidas por los Participantes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86E6914-FE6C-47CC-A09B-14EE51A3893F}"/>
              </a:ext>
            </a:extLst>
          </p:cNvPr>
          <p:cNvSpPr txBox="1"/>
          <p:nvPr/>
        </p:nvSpPr>
        <p:spPr>
          <a:xfrm>
            <a:off x="8477860" y="2876049"/>
            <a:ext cx="3091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Desaprender.</a:t>
            </a:r>
          </a:p>
          <a:p>
            <a:pPr marL="457200" indent="-457200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Escucha.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48039E-E10D-4ECE-8E0E-E069F3C7A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1277052"/>
            <a:ext cx="3595287" cy="49502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229A4F-890F-4C8D-A58B-E762034CF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721" y="1402173"/>
            <a:ext cx="3467250" cy="491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01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1064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55332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Compromisos - Acciones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097374" y="1474380"/>
            <a:ext cx="664435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C</a:t>
            </a:r>
            <a:r>
              <a:rPr lang="es-ES" sz="2400" dirty="0" smtClean="0"/>
              <a:t>omo próximos Facilitadores Coaching Play debemos siempre guiarnos por los principios establecidos: Conectar, Explorar, Apreciar, Reconocer y Merecer; indistintamente del proceso de intervención que lideremos.</a:t>
            </a:r>
          </a:p>
          <a:p>
            <a:endParaRPr lang="es-ES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 smtClean="0"/>
              <a:t>Mantener el compromiso de Servir y acompañar a nuestros clientes en sus procesos.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 smtClean="0"/>
              <a:t>Lograr humanizar a través de experiencias nuevas y positivas.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000" dirty="0"/>
          </a:p>
          <a:p>
            <a:endParaRPr lang="es-ES" sz="2000" dirty="0" smtClean="0"/>
          </a:p>
          <a:p>
            <a:endParaRPr lang="es-ES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8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091" y="1698171"/>
            <a:ext cx="3474151" cy="37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29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0013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0" y="30869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¿Cómo Saber que Avanzará en sus Compromisos o Acciones?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201782" y="1121527"/>
            <a:ext cx="94313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Como </a:t>
            </a:r>
            <a:r>
              <a:rPr lang="es-CO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FACILITADORES COACHING PLAY </a:t>
            </a: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avanzaremos:</a:t>
            </a:r>
            <a:endParaRPr lang="es-CO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800100" lvl="1" indent="-34290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Preparando y desarrollando sesiones que nos permitan </a:t>
            </a: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conectar </a:t>
            </a:r>
            <a:r>
              <a:rPr lang="es-E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mas a las personas con su </a:t>
            </a:r>
            <a:r>
              <a:rPr lang="es-E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Ser</a:t>
            </a:r>
            <a:r>
              <a:rPr lang="es-E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, generar cambios, agregar valor en la vida de las personas, optimizar procesos y fortalecer </a:t>
            </a: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equipos.</a:t>
            </a:r>
          </a:p>
          <a:p>
            <a:pPr lvl="1" algn="just">
              <a:lnSpc>
                <a:spcPct val="200000"/>
              </a:lnSpc>
              <a:buClr>
                <a:srgbClr val="0070C0"/>
              </a:buClr>
            </a:pPr>
            <a:endParaRPr lang="es-ES" sz="20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800100" lvl="1" indent="-34290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Utilizar los principios y herramientas para transformar e innovar en nuestros procesos de intervención.</a:t>
            </a:r>
            <a:endParaRPr lang="es-CO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1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DEDFFE-3D99-4781-83CD-BD67E035EF07}"/>
              </a:ext>
            </a:extLst>
          </p:cNvPr>
          <p:cNvSpPr txBox="1"/>
          <p:nvPr/>
        </p:nvSpPr>
        <p:spPr>
          <a:xfrm>
            <a:off x="1139686" y="220370"/>
            <a:ext cx="991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los </a:t>
            </a:r>
            <a:r>
              <a:rPr lang="es-CO" sz="3600" b="1" dirty="0" err="1">
                <a:latin typeface="Century Gothic" panose="020B0502020202020204" pitchFamily="34" charset="0"/>
              </a:rPr>
              <a:t>Coachs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881051" y="1672046"/>
            <a:ext cx="811203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r>
              <a:rPr lang="es-ES" sz="2400" dirty="0" smtClean="0"/>
              <a:t>TRABAJO EN EQUIPO</a:t>
            </a:r>
          </a:p>
          <a:p>
            <a:endParaRPr lang="es-ES" sz="2400" dirty="0" smtClean="0"/>
          </a:p>
          <a:p>
            <a:r>
              <a:rPr lang="es-ES" sz="2400" dirty="0" smtClean="0"/>
              <a:t>  MOTIVACION</a:t>
            </a:r>
          </a:p>
          <a:p>
            <a:endParaRPr lang="es-ES" sz="2400" dirty="0" smtClean="0"/>
          </a:p>
          <a:p>
            <a:r>
              <a:rPr lang="es-ES" sz="2400" dirty="0"/>
              <a:t> </a:t>
            </a:r>
            <a:r>
              <a:rPr lang="es-ES" sz="2400" dirty="0" smtClean="0"/>
              <a:t> CARISMA</a:t>
            </a:r>
          </a:p>
          <a:p>
            <a:endParaRPr lang="es-ES" sz="2400" dirty="0" smtClean="0"/>
          </a:p>
          <a:p>
            <a:r>
              <a:rPr lang="es-ES" sz="2400" dirty="0" smtClean="0"/>
              <a:t>  COMPROMISO</a:t>
            </a:r>
            <a:endParaRPr lang="en-US" sz="2400" dirty="0"/>
          </a:p>
        </p:txBody>
      </p:sp>
      <p:sp>
        <p:nvSpPr>
          <p:cNvPr id="4" name="Estrella de 5 puntas 3"/>
          <p:cNvSpPr/>
          <p:nvPr/>
        </p:nvSpPr>
        <p:spPr>
          <a:xfrm>
            <a:off x="1495697" y="2330005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trella de 5 puntas 7"/>
          <p:cNvSpPr/>
          <p:nvPr/>
        </p:nvSpPr>
        <p:spPr>
          <a:xfrm>
            <a:off x="1567542" y="3011913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trella de 5 puntas 8"/>
          <p:cNvSpPr/>
          <p:nvPr/>
        </p:nvSpPr>
        <p:spPr>
          <a:xfrm>
            <a:off x="1541417" y="3772971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trella de 5 puntas 9"/>
          <p:cNvSpPr/>
          <p:nvPr/>
        </p:nvSpPr>
        <p:spPr>
          <a:xfrm>
            <a:off x="1541417" y="4531977"/>
            <a:ext cx="431074" cy="31844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680" y="1994290"/>
            <a:ext cx="3775166" cy="317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99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773" y="48653"/>
            <a:ext cx="115956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Fortalezas que Reconocen los Facilitadores para Avanzar en sus temas de Intervención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4356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E323008-64B2-4D6E-BD02-8CC2F1684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1332411" y="1175015"/>
            <a:ext cx="871292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Como FACILITADORES COACHING PLAY </a:t>
            </a:r>
            <a:r>
              <a:rPr lang="es-ES" sz="2400" dirty="0" smtClean="0"/>
              <a:t>reconocemos la importancia de Fortalezas que No pueden faltar:</a:t>
            </a:r>
          </a:p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AMOR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PASION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ASERTIVIDAD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HUMILDAD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SERVICIO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EMPATIA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584" y="2202247"/>
            <a:ext cx="4728754" cy="32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36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81136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184899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Aprendizajes de los Participantes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54034" y="1554480"/>
            <a:ext cx="92615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 reflexionar sobre </a:t>
            </a:r>
            <a:r>
              <a:rPr lang="es-ES" dirty="0"/>
              <a:t>N</a:t>
            </a:r>
            <a:r>
              <a:rPr lang="es-ES" dirty="0" smtClean="0"/>
              <a:t>uestro Proceso y Caminar durante la Certificación Coaching Play podemos resaltar:</a:t>
            </a:r>
          </a:p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 Esta certificación nos ha regalado un espacio maravilloso para conocer seres especiales, que nos llenan de valiosos aprendizajes y conocimientos.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Nos mueve la Pasión por hacer las cosas que nos generan felicidad: “Servir a otros”.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Cuando se trabaja en Equipo y en Colaboración se reflejan resultados que nos llenan de orgullo y satisfacción al conseguir una meta en común.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El disfrutar cada instante de este proceso, nos permitió vivir experiencias gratificantes, especiales e interesantes.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De las crisis podemos resaltar que siempre generaran grandes aprendizajes.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74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latin typeface="Century Gothic" panose="020B0502020202020204" pitchFamily="34" charset="0"/>
              </a:rPr>
              <a:t>Aprendizajes o Retroalimentación de </a:t>
            </a:r>
            <a:r>
              <a:rPr lang="es-CO" sz="3200" b="1" dirty="0" smtClean="0">
                <a:latin typeface="Century Gothic" panose="020B0502020202020204" pitchFamily="34" charset="0"/>
              </a:rPr>
              <a:t>Masters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332411" y="1175015"/>
            <a:ext cx="871292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Se reconoce el Trabajo en Equipo para sacar la sesión de manera positiva.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Diversión, disposición, compromiso y unión en el desarrollo de la actividad.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Participación y motivación </a:t>
            </a:r>
            <a:r>
              <a:rPr lang="es-ES" sz="2400" dirty="0" smtClean="0"/>
              <a:t>por parte del </a:t>
            </a:r>
            <a:r>
              <a:rPr lang="es-ES" sz="2400" dirty="0" smtClean="0"/>
              <a:t>Equipo durante la Sesión de Bingo.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Preparación de la actividad </a:t>
            </a:r>
            <a:r>
              <a:rPr lang="es-ES" sz="2400" dirty="0" smtClean="0"/>
              <a:t>con antelación para presentar </a:t>
            </a:r>
            <a:r>
              <a:rPr lang="es-ES" sz="2400" dirty="0" smtClean="0"/>
              <a:t>al Equipo.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>
              <a:buClr>
                <a:srgbClr val="0070C0"/>
              </a:buClr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8785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712302" y="1775384"/>
            <a:ext cx="107673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Century Gothic" panose="020B0502020202020204" pitchFamily="34" charset="0"/>
              </a:rPr>
              <a:t>Disponer de tiempo suficiente para el desarrollo del ejercicio, ya que dada las dinámicas del juego, los retos y las intervenciones de cada participante, la sesión puede extenderse a más de 2 horas.</a:t>
            </a:r>
          </a:p>
          <a:p>
            <a:pPr algn="just"/>
            <a:endParaRPr lang="es-CO" sz="2800" dirty="0">
              <a:latin typeface="Century Gothic" panose="020B0502020202020204" pitchFamily="34" charset="0"/>
            </a:endParaRPr>
          </a:p>
          <a:p>
            <a:pPr algn="just"/>
            <a:endParaRPr lang="es-CO" sz="28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Sugerencias para el Ejercicio</a:t>
            </a:r>
          </a:p>
        </p:txBody>
      </p:sp>
    </p:spTree>
    <p:extLst>
      <p:ext uri="{BB962C8B-B14F-4D97-AF65-F5344CB8AC3E}">
        <p14:creationId xmlns:p14="http://schemas.microsoft.com/office/powerpoint/2010/main" val="2966618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3668949" y="-16260"/>
            <a:ext cx="4522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latin typeface="Century Gothic" panose="020B0502020202020204" pitchFamily="34" charset="0"/>
              </a:rPr>
              <a:t>BINGO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592951-F281-4C3A-A407-8E234BEB80A0}"/>
              </a:ext>
            </a:extLst>
          </p:cNvPr>
          <p:cNvSpPr txBox="1"/>
          <p:nvPr/>
        </p:nvSpPr>
        <p:spPr>
          <a:xfrm>
            <a:off x="251789" y="95944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Juego Conversacional para Equipos.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1073423" y="3498431"/>
            <a:ext cx="100451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Link para acceder a la grabación de la sesión: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  <a:hlinkClick r:id="rId2"/>
              </a:rPr>
              <a:t>https://us02web.zoom.us/rec/share/-</a:t>
            </a:r>
            <a:r>
              <a:rPr lang="es-CO" dirty="0" smtClean="0">
                <a:latin typeface="Century Gothic" panose="020B0502020202020204" pitchFamily="34" charset="0"/>
                <a:hlinkClick r:id="rId2"/>
              </a:rPr>
              <a:t>892LIio6DtJfq_T0V3YArcLF9X4T6a82ikaqfQPxEg1SNNpBtMzRimL13zxm-FB</a:t>
            </a:r>
            <a:endParaRPr lang="es-CO" dirty="0" smtClean="0">
              <a:latin typeface="Century Gothic" panose="020B0502020202020204" pitchFamily="34" charset="0"/>
            </a:endParaRPr>
          </a:p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Contraseña</a:t>
            </a:r>
            <a:r>
              <a:rPr lang="es-CO" b="1" dirty="0"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s-CO" dirty="0" err="1">
                <a:latin typeface="Century Gothic" panose="020B0502020202020204" pitchFamily="34" charset="0"/>
              </a:rPr>
              <a:t>Pasword</a:t>
            </a:r>
            <a:r>
              <a:rPr lang="es-CO" dirty="0">
                <a:latin typeface="Century Gothic" panose="020B0502020202020204" pitchFamily="34" charset="0"/>
              </a:rPr>
              <a:t> bingo +=</a:t>
            </a:r>
            <a:r>
              <a:rPr lang="es-CO" dirty="0" smtClean="0">
                <a:latin typeface="Century Gothic" panose="020B0502020202020204" pitchFamily="34" charset="0"/>
              </a:rPr>
              <a:t>90I1gX 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148449" y="2411340"/>
            <a:ext cx="3563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solidFill>
                  <a:srgbClr val="0070C0"/>
                </a:solidFill>
                <a:latin typeface="Century Gothic" panose="020B0502020202020204" pitchFamily="34" charset="0"/>
              </a:rPr>
              <a:t>EVIDENCIAS DE LA ACTIVIDAD </a:t>
            </a:r>
          </a:p>
        </p:txBody>
      </p:sp>
    </p:spTree>
    <p:extLst>
      <p:ext uri="{BB962C8B-B14F-4D97-AF65-F5344CB8AC3E}">
        <p14:creationId xmlns:p14="http://schemas.microsoft.com/office/powerpoint/2010/main" val="1643670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23768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564836" y="2875002"/>
            <a:ext cx="48767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¡GRACIAS!</a:t>
            </a:r>
            <a:endParaRPr lang="es-CO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9859618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9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